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27"/>
  </p:notesMasterIdLst>
  <p:handoutMasterIdLst>
    <p:handoutMasterId r:id="rId28"/>
  </p:handoutMasterIdLst>
  <p:sldIdLst>
    <p:sldId id="256" r:id="rId5"/>
    <p:sldId id="276" r:id="rId6"/>
    <p:sldId id="303" r:id="rId7"/>
    <p:sldId id="289" r:id="rId8"/>
    <p:sldId id="290" r:id="rId9"/>
    <p:sldId id="302" r:id="rId10"/>
    <p:sldId id="304" r:id="rId11"/>
    <p:sldId id="305" r:id="rId12"/>
    <p:sldId id="306" r:id="rId13"/>
    <p:sldId id="307" r:id="rId14"/>
    <p:sldId id="318" r:id="rId15"/>
    <p:sldId id="309" r:id="rId16"/>
    <p:sldId id="308" r:id="rId17"/>
    <p:sldId id="310" r:id="rId18"/>
    <p:sldId id="311" r:id="rId19"/>
    <p:sldId id="312" r:id="rId20"/>
    <p:sldId id="313" r:id="rId21"/>
    <p:sldId id="314" r:id="rId22"/>
    <p:sldId id="316" r:id="rId23"/>
    <p:sldId id="315" r:id="rId24"/>
    <p:sldId id="317" r:id="rId25"/>
    <p:sldId id="285"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328" userDrawn="1">
          <p15:clr>
            <a:srgbClr val="A4A3A4"/>
          </p15:clr>
        </p15:guide>
        <p15:guide id="2" pos="3864" userDrawn="1">
          <p15:clr>
            <a:srgbClr val="A4A3A4"/>
          </p15:clr>
        </p15:guide>
        <p15:guide id="3" pos="7512" userDrawn="1">
          <p15:clr>
            <a:srgbClr val="A4A3A4"/>
          </p15:clr>
        </p15:guide>
        <p15:guide id="4" pos="144" userDrawn="1">
          <p15:clr>
            <a:srgbClr val="A4A3A4"/>
          </p15:clr>
        </p15:guide>
        <p15:guide id="5" orient="horz" pos="624" userDrawn="1">
          <p15:clr>
            <a:srgbClr val="A4A3A4"/>
          </p15:clr>
        </p15:guide>
        <p15:guide id="6" orient="horz" pos="4056"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52" autoAdjust="0"/>
  </p:normalViewPr>
  <p:slideViewPr>
    <p:cSldViewPr snapToGrid="0" showGuides="1">
      <p:cViewPr varScale="1">
        <p:scale>
          <a:sx n="159" d="100"/>
          <a:sy n="159" d="100"/>
        </p:scale>
        <p:origin x="150" y="330"/>
      </p:cViewPr>
      <p:guideLst>
        <p:guide orient="horz" pos="2328"/>
        <p:guide pos="3864"/>
        <p:guide pos="7512"/>
        <p:guide pos="144"/>
        <p:guide orient="horz" pos="624"/>
        <p:guide orient="horz" pos="4056"/>
      </p:guideLst>
    </p:cSldViewPr>
  </p:slideViewPr>
  <p:notesTextViewPr>
    <p:cViewPr>
      <p:scale>
        <a:sx n="1" d="1"/>
        <a:sy n="1" d="1"/>
      </p:scale>
      <p:origin x="0" y="0"/>
    </p:cViewPr>
  </p:notesTextViewPr>
  <p:notesViewPr>
    <p:cSldViewPr snapToGrid="0">
      <p:cViewPr varScale="1">
        <p:scale>
          <a:sx n="68" d="100"/>
          <a:sy n="68" d="100"/>
        </p:scale>
        <p:origin x="3288" y="84"/>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465D3EB-CBDD-4100-83B7-3BFE0A8F411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C72B4595-A79D-4567-9FE1-DCF31A42B3D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E5C0719-993D-42E1-80ED-8F01056F36C2}" type="datetimeFigureOut">
              <a:rPr lang="en-US" smtClean="0"/>
              <a:t>22-Jun-20</a:t>
            </a:fld>
            <a:endParaRPr lang="en-US"/>
          </a:p>
        </p:txBody>
      </p:sp>
      <p:sp>
        <p:nvSpPr>
          <p:cNvPr id="4" name="Footer Placeholder 3">
            <a:extLst>
              <a:ext uri="{FF2B5EF4-FFF2-40B4-BE49-F238E27FC236}">
                <a16:creationId xmlns:a16="http://schemas.microsoft.com/office/drawing/2014/main" id="{850E452F-E862-4273-987C-980229E532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C3EE394C-9AD7-48EA-AB0F-18032A3E097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00421AD-3AC0-48CB-8727-BB447FD2264E}" type="slidenum">
              <a:rPr lang="en-US" smtClean="0"/>
              <a:t>‹#›</a:t>
            </a:fld>
            <a:endParaRPr lang="en-US"/>
          </a:p>
        </p:txBody>
      </p:sp>
    </p:spTree>
    <p:extLst>
      <p:ext uri="{BB962C8B-B14F-4D97-AF65-F5344CB8AC3E}">
        <p14:creationId xmlns:p14="http://schemas.microsoft.com/office/powerpoint/2010/main" val="32681598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1D3BC9C-6C58-464F-B94E-FD73C5FB016E}" type="datetimeFigureOut">
              <a:rPr lang="en-US" smtClean="0"/>
              <a:t>22-Jun-20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60DC36-8EFA-4378-9855-E019C55AC472}" type="slidenum">
              <a:rPr lang="en-US" smtClean="0"/>
              <a:t>‹#›</a:t>
            </a:fld>
            <a:endParaRPr lang="en-US"/>
          </a:p>
        </p:txBody>
      </p:sp>
    </p:spTree>
    <p:extLst>
      <p:ext uri="{BB962C8B-B14F-4D97-AF65-F5344CB8AC3E}">
        <p14:creationId xmlns:p14="http://schemas.microsoft.com/office/powerpoint/2010/main" val="1877053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a:t>
            </a:fld>
            <a:endParaRPr lang="en-US"/>
          </a:p>
        </p:txBody>
      </p:sp>
    </p:spTree>
    <p:extLst>
      <p:ext uri="{BB962C8B-B14F-4D97-AF65-F5344CB8AC3E}">
        <p14:creationId xmlns:p14="http://schemas.microsoft.com/office/powerpoint/2010/main" val="17735278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10</a:t>
            </a:fld>
            <a:endParaRPr lang="en-US"/>
          </a:p>
        </p:txBody>
      </p:sp>
    </p:spTree>
    <p:extLst>
      <p:ext uri="{BB962C8B-B14F-4D97-AF65-F5344CB8AC3E}">
        <p14:creationId xmlns:p14="http://schemas.microsoft.com/office/powerpoint/2010/main" val="5611285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11</a:t>
            </a:fld>
            <a:endParaRPr lang="en-US"/>
          </a:p>
        </p:txBody>
      </p:sp>
    </p:spTree>
    <p:extLst>
      <p:ext uri="{BB962C8B-B14F-4D97-AF65-F5344CB8AC3E}">
        <p14:creationId xmlns:p14="http://schemas.microsoft.com/office/powerpoint/2010/main" val="42231379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12</a:t>
            </a:fld>
            <a:endParaRPr lang="en-US"/>
          </a:p>
        </p:txBody>
      </p:sp>
    </p:spTree>
    <p:extLst>
      <p:ext uri="{BB962C8B-B14F-4D97-AF65-F5344CB8AC3E}">
        <p14:creationId xmlns:p14="http://schemas.microsoft.com/office/powerpoint/2010/main" val="20126075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13</a:t>
            </a:fld>
            <a:endParaRPr lang="en-US"/>
          </a:p>
        </p:txBody>
      </p:sp>
    </p:spTree>
    <p:extLst>
      <p:ext uri="{BB962C8B-B14F-4D97-AF65-F5344CB8AC3E}">
        <p14:creationId xmlns:p14="http://schemas.microsoft.com/office/powerpoint/2010/main" val="12859735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14</a:t>
            </a:fld>
            <a:endParaRPr lang="en-US"/>
          </a:p>
        </p:txBody>
      </p:sp>
    </p:spTree>
    <p:extLst>
      <p:ext uri="{BB962C8B-B14F-4D97-AF65-F5344CB8AC3E}">
        <p14:creationId xmlns:p14="http://schemas.microsoft.com/office/powerpoint/2010/main" val="41269769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15</a:t>
            </a:fld>
            <a:endParaRPr lang="en-US"/>
          </a:p>
        </p:txBody>
      </p:sp>
    </p:spTree>
    <p:extLst>
      <p:ext uri="{BB962C8B-B14F-4D97-AF65-F5344CB8AC3E}">
        <p14:creationId xmlns:p14="http://schemas.microsoft.com/office/powerpoint/2010/main" val="1967781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16</a:t>
            </a:fld>
            <a:endParaRPr lang="en-US"/>
          </a:p>
        </p:txBody>
      </p:sp>
    </p:spTree>
    <p:extLst>
      <p:ext uri="{BB962C8B-B14F-4D97-AF65-F5344CB8AC3E}">
        <p14:creationId xmlns:p14="http://schemas.microsoft.com/office/powerpoint/2010/main" val="21870008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17</a:t>
            </a:fld>
            <a:endParaRPr lang="en-US"/>
          </a:p>
        </p:txBody>
      </p:sp>
    </p:spTree>
    <p:extLst>
      <p:ext uri="{BB962C8B-B14F-4D97-AF65-F5344CB8AC3E}">
        <p14:creationId xmlns:p14="http://schemas.microsoft.com/office/powerpoint/2010/main" val="36757660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18</a:t>
            </a:fld>
            <a:endParaRPr lang="en-US"/>
          </a:p>
        </p:txBody>
      </p:sp>
    </p:spTree>
    <p:extLst>
      <p:ext uri="{BB962C8B-B14F-4D97-AF65-F5344CB8AC3E}">
        <p14:creationId xmlns:p14="http://schemas.microsoft.com/office/powerpoint/2010/main" val="23433224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19</a:t>
            </a:fld>
            <a:endParaRPr lang="en-US"/>
          </a:p>
        </p:txBody>
      </p:sp>
    </p:spTree>
    <p:extLst>
      <p:ext uri="{BB962C8B-B14F-4D97-AF65-F5344CB8AC3E}">
        <p14:creationId xmlns:p14="http://schemas.microsoft.com/office/powerpoint/2010/main" val="23568497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a:t>
            </a:fld>
            <a:endParaRPr lang="en-US"/>
          </a:p>
        </p:txBody>
      </p:sp>
    </p:spTree>
    <p:extLst>
      <p:ext uri="{BB962C8B-B14F-4D97-AF65-F5344CB8AC3E}">
        <p14:creationId xmlns:p14="http://schemas.microsoft.com/office/powerpoint/2010/main" val="22686548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20</a:t>
            </a:fld>
            <a:endParaRPr lang="en-US"/>
          </a:p>
        </p:txBody>
      </p:sp>
    </p:spTree>
    <p:extLst>
      <p:ext uri="{BB962C8B-B14F-4D97-AF65-F5344CB8AC3E}">
        <p14:creationId xmlns:p14="http://schemas.microsoft.com/office/powerpoint/2010/main" val="2054227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21</a:t>
            </a:fld>
            <a:endParaRPr lang="en-US"/>
          </a:p>
        </p:txBody>
      </p:sp>
    </p:spTree>
    <p:extLst>
      <p:ext uri="{BB962C8B-B14F-4D97-AF65-F5344CB8AC3E}">
        <p14:creationId xmlns:p14="http://schemas.microsoft.com/office/powerpoint/2010/main" val="3540476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22</a:t>
            </a:fld>
            <a:endParaRPr lang="en-US"/>
          </a:p>
        </p:txBody>
      </p:sp>
    </p:spTree>
    <p:extLst>
      <p:ext uri="{BB962C8B-B14F-4D97-AF65-F5344CB8AC3E}">
        <p14:creationId xmlns:p14="http://schemas.microsoft.com/office/powerpoint/2010/main" val="396791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3</a:t>
            </a:fld>
            <a:endParaRPr lang="en-US"/>
          </a:p>
        </p:txBody>
      </p:sp>
    </p:spTree>
    <p:extLst>
      <p:ext uri="{BB962C8B-B14F-4D97-AF65-F5344CB8AC3E}">
        <p14:creationId xmlns:p14="http://schemas.microsoft.com/office/powerpoint/2010/main" val="1187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4</a:t>
            </a:fld>
            <a:endParaRPr lang="en-US"/>
          </a:p>
        </p:txBody>
      </p:sp>
    </p:spTree>
    <p:extLst>
      <p:ext uri="{BB962C8B-B14F-4D97-AF65-F5344CB8AC3E}">
        <p14:creationId xmlns:p14="http://schemas.microsoft.com/office/powerpoint/2010/main" val="27248386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5</a:t>
            </a:fld>
            <a:endParaRPr lang="en-US"/>
          </a:p>
        </p:txBody>
      </p:sp>
    </p:spTree>
    <p:extLst>
      <p:ext uri="{BB962C8B-B14F-4D97-AF65-F5344CB8AC3E}">
        <p14:creationId xmlns:p14="http://schemas.microsoft.com/office/powerpoint/2010/main" val="1185235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6</a:t>
            </a:fld>
            <a:endParaRPr lang="en-US"/>
          </a:p>
        </p:txBody>
      </p:sp>
    </p:spTree>
    <p:extLst>
      <p:ext uri="{BB962C8B-B14F-4D97-AF65-F5344CB8AC3E}">
        <p14:creationId xmlns:p14="http://schemas.microsoft.com/office/powerpoint/2010/main" val="509133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7</a:t>
            </a:fld>
            <a:endParaRPr lang="en-US"/>
          </a:p>
        </p:txBody>
      </p:sp>
    </p:spTree>
    <p:extLst>
      <p:ext uri="{BB962C8B-B14F-4D97-AF65-F5344CB8AC3E}">
        <p14:creationId xmlns:p14="http://schemas.microsoft.com/office/powerpoint/2010/main" val="31805551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8</a:t>
            </a:fld>
            <a:endParaRPr lang="en-US"/>
          </a:p>
        </p:txBody>
      </p:sp>
    </p:spTree>
    <p:extLst>
      <p:ext uri="{BB962C8B-B14F-4D97-AF65-F5344CB8AC3E}">
        <p14:creationId xmlns:p14="http://schemas.microsoft.com/office/powerpoint/2010/main" val="31518342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60DC36-8EFA-4378-9855-E019C55AC472}" type="slidenum">
              <a:rPr lang="en-US" smtClean="0"/>
              <a:t>9</a:t>
            </a:fld>
            <a:endParaRPr lang="en-US"/>
          </a:p>
        </p:txBody>
      </p:sp>
    </p:spTree>
    <p:extLst>
      <p:ext uri="{BB962C8B-B14F-4D97-AF65-F5344CB8AC3E}">
        <p14:creationId xmlns:p14="http://schemas.microsoft.com/office/powerpoint/2010/main" val="2065639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0F864C-44C4-4000-952D-01F31BFB3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1392E06-C914-467E-9D4F-BD763EDA2DD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FBEFBAF-82E9-49AD-B2CF-7D154E024431}"/>
              </a:ext>
            </a:extLst>
          </p:cNvPr>
          <p:cNvSpPr>
            <a:spLocks noGrp="1"/>
          </p:cNvSpPr>
          <p:nvPr>
            <p:ph type="dt" sz="half" idx="10"/>
          </p:nvPr>
        </p:nvSpPr>
        <p:spPr/>
        <p:txBody>
          <a:bodyPr/>
          <a:lstStyle/>
          <a:p>
            <a:fld id="{40DA1498-92C7-4E4B-8045-C9195F453964}" type="datetimeFigureOut">
              <a:rPr lang="en-US" smtClean="0"/>
              <a:t>22-Jun-20</a:t>
            </a:fld>
            <a:endParaRPr lang="en-US"/>
          </a:p>
        </p:txBody>
      </p:sp>
      <p:sp>
        <p:nvSpPr>
          <p:cNvPr id="5" name="Footer Placeholder 4">
            <a:extLst>
              <a:ext uri="{FF2B5EF4-FFF2-40B4-BE49-F238E27FC236}">
                <a16:creationId xmlns:a16="http://schemas.microsoft.com/office/drawing/2014/main" id="{5AD8006A-94B1-44F7-972D-56767EDE3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E7BFAB-D84B-45E1-A0BD-2516AC14F8AC}"/>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856463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F7B869-BFB2-4C20-8AB1-46704BB3D17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9F007DB-4F12-4428-9C48-5120DF07046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FFA8DA-0E31-4CA6-BBFC-2467AAD1D30B}"/>
              </a:ext>
            </a:extLst>
          </p:cNvPr>
          <p:cNvSpPr>
            <a:spLocks noGrp="1"/>
          </p:cNvSpPr>
          <p:nvPr>
            <p:ph type="dt" sz="half" idx="10"/>
          </p:nvPr>
        </p:nvSpPr>
        <p:spPr/>
        <p:txBody>
          <a:bodyPr/>
          <a:lstStyle/>
          <a:p>
            <a:fld id="{40DA1498-92C7-4E4B-8045-C9195F453964}" type="datetimeFigureOut">
              <a:rPr lang="en-US" smtClean="0"/>
              <a:t>22-Jun-20</a:t>
            </a:fld>
            <a:endParaRPr lang="en-US"/>
          </a:p>
        </p:txBody>
      </p:sp>
      <p:sp>
        <p:nvSpPr>
          <p:cNvPr id="5" name="Footer Placeholder 4">
            <a:extLst>
              <a:ext uri="{FF2B5EF4-FFF2-40B4-BE49-F238E27FC236}">
                <a16:creationId xmlns:a16="http://schemas.microsoft.com/office/drawing/2014/main" id="{064974BD-9845-459A-9AAA-12731E2507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A71B0A-FDFB-4B2C-A9EC-2334C590013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931409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0B5D73-1652-4A8E-B5A3-101523D7290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9B7FB99-7425-444D-B602-01B672BCE8C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EEA9C5-552A-48A1-AB54-ED54209B3B48}"/>
              </a:ext>
            </a:extLst>
          </p:cNvPr>
          <p:cNvSpPr>
            <a:spLocks noGrp="1"/>
          </p:cNvSpPr>
          <p:nvPr>
            <p:ph type="dt" sz="half" idx="10"/>
          </p:nvPr>
        </p:nvSpPr>
        <p:spPr/>
        <p:txBody>
          <a:bodyPr/>
          <a:lstStyle/>
          <a:p>
            <a:fld id="{40DA1498-92C7-4E4B-8045-C9195F453964}" type="datetimeFigureOut">
              <a:rPr lang="en-US" smtClean="0"/>
              <a:t>22-Jun-20</a:t>
            </a:fld>
            <a:endParaRPr lang="en-US"/>
          </a:p>
        </p:txBody>
      </p:sp>
      <p:sp>
        <p:nvSpPr>
          <p:cNvPr id="5" name="Footer Placeholder 4">
            <a:extLst>
              <a:ext uri="{FF2B5EF4-FFF2-40B4-BE49-F238E27FC236}">
                <a16:creationId xmlns:a16="http://schemas.microsoft.com/office/drawing/2014/main" id="{1A83AAA3-4155-48FB-8F00-16DBE0C9C2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694EAE-CB3C-4DEF-A66D-583C7AAC92D8}"/>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746804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807FBE-061D-452C-A8A6-213063CFD6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33A3535-1708-499D-B5D2-7D8F9FD182D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B06063-A112-49AB-80C8-504D99ECD771}"/>
              </a:ext>
            </a:extLst>
          </p:cNvPr>
          <p:cNvSpPr>
            <a:spLocks noGrp="1"/>
          </p:cNvSpPr>
          <p:nvPr>
            <p:ph type="dt" sz="half" idx="10"/>
          </p:nvPr>
        </p:nvSpPr>
        <p:spPr/>
        <p:txBody>
          <a:bodyPr/>
          <a:lstStyle/>
          <a:p>
            <a:fld id="{40DA1498-92C7-4E4B-8045-C9195F453964}" type="datetimeFigureOut">
              <a:rPr lang="en-US" smtClean="0"/>
              <a:t>22-Jun-20</a:t>
            </a:fld>
            <a:endParaRPr lang="en-US"/>
          </a:p>
        </p:txBody>
      </p:sp>
      <p:sp>
        <p:nvSpPr>
          <p:cNvPr id="5" name="Footer Placeholder 4">
            <a:extLst>
              <a:ext uri="{FF2B5EF4-FFF2-40B4-BE49-F238E27FC236}">
                <a16:creationId xmlns:a16="http://schemas.microsoft.com/office/drawing/2014/main" id="{6344C8D5-F898-4318-A76D-1FBD8732919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976EC76-E8E8-4FFA-B671-7FA2F3EF5DE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2789287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C2CABF-E3C1-431A-A69C-D4881CC43F0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5584226-69DA-4211-B2C8-C29FD05A4A6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5FF82DB-B518-40FD-8A66-44B874C055FB}"/>
              </a:ext>
            </a:extLst>
          </p:cNvPr>
          <p:cNvSpPr>
            <a:spLocks noGrp="1"/>
          </p:cNvSpPr>
          <p:nvPr>
            <p:ph type="dt" sz="half" idx="10"/>
          </p:nvPr>
        </p:nvSpPr>
        <p:spPr/>
        <p:txBody>
          <a:bodyPr/>
          <a:lstStyle/>
          <a:p>
            <a:fld id="{40DA1498-92C7-4E4B-8045-C9195F453964}" type="datetimeFigureOut">
              <a:rPr lang="en-US" smtClean="0"/>
              <a:t>22-Jun-20</a:t>
            </a:fld>
            <a:endParaRPr lang="en-US"/>
          </a:p>
        </p:txBody>
      </p:sp>
      <p:sp>
        <p:nvSpPr>
          <p:cNvPr id="5" name="Footer Placeholder 4">
            <a:extLst>
              <a:ext uri="{FF2B5EF4-FFF2-40B4-BE49-F238E27FC236}">
                <a16:creationId xmlns:a16="http://schemas.microsoft.com/office/drawing/2014/main" id="{FCC1CCEE-725F-4745-837B-87EFB70E71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61522A-E0E6-406B-BF30-A7C7A57294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2300417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C9BDC-6F21-4EF5-A8DD-E35E27EACA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B968D5F-2AB6-42D3-A54E-AB3E6032517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65AB07F-D5F7-402A-AE4E-027BF1CA912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5108EDC-3863-43B9-93C7-37465DC73B28}"/>
              </a:ext>
            </a:extLst>
          </p:cNvPr>
          <p:cNvSpPr>
            <a:spLocks noGrp="1"/>
          </p:cNvSpPr>
          <p:nvPr>
            <p:ph type="dt" sz="half" idx="10"/>
          </p:nvPr>
        </p:nvSpPr>
        <p:spPr/>
        <p:txBody>
          <a:bodyPr/>
          <a:lstStyle/>
          <a:p>
            <a:fld id="{40DA1498-92C7-4E4B-8045-C9195F453964}" type="datetimeFigureOut">
              <a:rPr lang="en-US" smtClean="0"/>
              <a:t>22-Jun-20</a:t>
            </a:fld>
            <a:endParaRPr lang="en-US"/>
          </a:p>
        </p:txBody>
      </p:sp>
      <p:sp>
        <p:nvSpPr>
          <p:cNvPr id="6" name="Footer Placeholder 5">
            <a:extLst>
              <a:ext uri="{FF2B5EF4-FFF2-40B4-BE49-F238E27FC236}">
                <a16:creationId xmlns:a16="http://schemas.microsoft.com/office/drawing/2014/main" id="{A777D452-958D-4159-A9A4-16DD29680A0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89654B6-1460-48B9-AC7E-592F68BAB276}"/>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97404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E8C848-926A-4FD3-A311-A100A2662BE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C8ECD90-B4F0-4DFB-BB3D-F231020789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35A6C3A-033E-474B-AB97-D8291A04E7D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532B928-3A23-4FCA-AD1F-E45A467B54F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DC8376-6FC6-4A11-B0DB-9A148E9C00E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E80206F-8846-425C-A56E-16FFBA442014}"/>
              </a:ext>
            </a:extLst>
          </p:cNvPr>
          <p:cNvSpPr>
            <a:spLocks noGrp="1"/>
          </p:cNvSpPr>
          <p:nvPr>
            <p:ph type="dt" sz="half" idx="10"/>
          </p:nvPr>
        </p:nvSpPr>
        <p:spPr/>
        <p:txBody>
          <a:bodyPr/>
          <a:lstStyle/>
          <a:p>
            <a:fld id="{40DA1498-92C7-4E4B-8045-C9195F453964}" type="datetimeFigureOut">
              <a:rPr lang="en-US" smtClean="0"/>
              <a:t>22-Jun-20</a:t>
            </a:fld>
            <a:endParaRPr lang="en-US"/>
          </a:p>
        </p:txBody>
      </p:sp>
      <p:sp>
        <p:nvSpPr>
          <p:cNvPr id="8" name="Footer Placeholder 7">
            <a:extLst>
              <a:ext uri="{FF2B5EF4-FFF2-40B4-BE49-F238E27FC236}">
                <a16:creationId xmlns:a16="http://schemas.microsoft.com/office/drawing/2014/main" id="{6A45E89F-12CF-4561-A5F2-1E05783A30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EB4DFE4-927C-43B1-A061-5CB97FFB33BE}"/>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4690582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0E367-8DA0-4655-BCBC-F4280D8642C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2FEF9592-AA3C-4CF8-A5DB-4D010195A438}"/>
              </a:ext>
            </a:extLst>
          </p:cNvPr>
          <p:cNvSpPr>
            <a:spLocks noGrp="1"/>
          </p:cNvSpPr>
          <p:nvPr>
            <p:ph type="dt" sz="half" idx="10"/>
          </p:nvPr>
        </p:nvSpPr>
        <p:spPr/>
        <p:txBody>
          <a:bodyPr/>
          <a:lstStyle/>
          <a:p>
            <a:fld id="{40DA1498-92C7-4E4B-8045-C9195F453964}" type="datetimeFigureOut">
              <a:rPr lang="en-US" smtClean="0"/>
              <a:t>22-Jun-20</a:t>
            </a:fld>
            <a:endParaRPr lang="en-US"/>
          </a:p>
        </p:txBody>
      </p:sp>
      <p:sp>
        <p:nvSpPr>
          <p:cNvPr id="4" name="Footer Placeholder 3">
            <a:extLst>
              <a:ext uri="{FF2B5EF4-FFF2-40B4-BE49-F238E27FC236}">
                <a16:creationId xmlns:a16="http://schemas.microsoft.com/office/drawing/2014/main" id="{3C2C9377-F93E-4515-852A-26470775515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AED076D-476B-42BA-8795-14FE6C1E6974}"/>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6255511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A599B4-6AB2-4190-82B5-7667EE1E922A}"/>
              </a:ext>
            </a:extLst>
          </p:cNvPr>
          <p:cNvSpPr>
            <a:spLocks noGrp="1"/>
          </p:cNvSpPr>
          <p:nvPr>
            <p:ph type="dt" sz="half" idx="10"/>
          </p:nvPr>
        </p:nvSpPr>
        <p:spPr/>
        <p:txBody>
          <a:bodyPr/>
          <a:lstStyle/>
          <a:p>
            <a:fld id="{40DA1498-92C7-4E4B-8045-C9195F453964}" type="datetimeFigureOut">
              <a:rPr lang="en-US" smtClean="0"/>
              <a:t>22-Jun-20</a:t>
            </a:fld>
            <a:endParaRPr lang="en-US"/>
          </a:p>
        </p:txBody>
      </p:sp>
      <p:sp>
        <p:nvSpPr>
          <p:cNvPr id="3" name="Footer Placeholder 2">
            <a:extLst>
              <a:ext uri="{FF2B5EF4-FFF2-40B4-BE49-F238E27FC236}">
                <a16:creationId xmlns:a16="http://schemas.microsoft.com/office/drawing/2014/main" id="{1B8FBFB3-AD86-4E39-B8AE-B4EC14528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9A4AF55-C114-4B60-9A20-56B00A11B3BF}"/>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0582002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83DA1-5CB8-405D-9613-8A9B7BC566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842BB15-A24D-42E9-9CAE-BB827226301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8F0849D-D3C3-462A-9751-4EAB0B9145E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180DD20-7A20-4574-98A4-427795876739}"/>
              </a:ext>
            </a:extLst>
          </p:cNvPr>
          <p:cNvSpPr>
            <a:spLocks noGrp="1"/>
          </p:cNvSpPr>
          <p:nvPr>
            <p:ph type="dt" sz="half" idx="10"/>
          </p:nvPr>
        </p:nvSpPr>
        <p:spPr/>
        <p:txBody>
          <a:bodyPr/>
          <a:lstStyle/>
          <a:p>
            <a:fld id="{40DA1498-92C7-4E4B-8045-C9195F453964}" type="datetimeFigureOut">
              <a:rPr lang="en-US" smtClean="0"/>
              <a:t>22-Jun-20</a:t>
            </a:fld>
            <a:endParaRPr lang="en-US"/>
          </a:p>
        </p:txBody>
      </p:sp>
      <p:sp>
        <p:nvSpPr>
          <p:cNvPr id="6" name="Footer Placeholder 5">
            <a:extLst>
              <a:ext uri="{FF2B5EF4-FFF2-40B4-BE49-F238E27FC236}">
                <a16:creationId xmlns:a16="http://schemas.microsoft.com/office/drawing/2014/main" id="{54D0ED2B-71C4-421A-9DB0-676E00C10BD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8C4572A-ADFC-4C53-BCA2-42BDF693BC4D}"/>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32309509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8F5C67-EEEC-4AB0-9653-0F80D6B109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DD50D6D-5277-4324-AF23-5FAF007834E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75275657-2BF9-4761-96B6-50EE3CFCF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C3C3F7B-A4C8-4F9D-8165-BC5186EA0929}"/>
              </a:ext>
            </a:extLst>
          </p:cNvPr>
          <p:cNvSpPr>
            <a:spLocks noGrp="1"/>
          </p:cNvSpPr>
          <p:nvPr>
            <p:ph type="dt" sz="half" idx="10"/>
          </p:nvPr>
        </p:nvSpPr>
        <p:spPr/>
        <p:txBody>
          <a:bodyPr/>
          <a:lstStyle/>
          <a:p>
            <a:fld id="{40DA1498-92C7-4E4B-8045-C9195F453964}" type="datetimeFigureOut">
              <a:rPr lang="en-US" smtClean="0"/>
              <a:t>22-Jun-20</a:t>
            </a:fld>
            <a:endParaRPr lang="en-US"/>
          </a:p>
        </p:txBody>
      </p:sp>
      <p:sp>
        <p:nvSpPr>
          <p:cNvPr id="6" name="Footer Placeholder 5">
            <a:extLst>
              <a:ext uri="{FF2B5EF4-FFF2-40B4-BE49-F238E27FC236}">
                <a16:creationId xmlns:a16="http://schemas.microsoft.com/office/drawing/2014/main" id="{DE696EA5-2FA2-464D-982F-C53E6426A84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911B398-191B-4AB1-86ED-00D0046EACF5}"/>
              </a:ext>
            </a:extLst>
          </p:cNvPr>
          <p:cNvSpPr>
            <a:spLocks noGrp="1"/>
          </p:cNvSpPr>
          <p:nvPr>
            <p:ph type="sldNum" sz="quarter" idx="12"/>
          </p:nvPr>
        </p:nvSpPr>
        <p:spPr/>
        <p:txBody>
          <a:bodyPr/>
          <a:lstStyle/>
          <a:p>
            <a:fld id="{06FEDF93-2BFD-41CA-ABC7-B039102F3792}" type="slidenum">
              <a:rPr lang="en-US" smtClean="0"/>
              <a:t>‹#›</a:t>
            </a:fld>
            <a:endParaRPr lang="en-US"/>
          </a:p>
        </p:txBody>
      </p:sp>
    </p:spTree>
    <p:extLst>
      <p:ext uri="{BB962C8B-B14F-4D97-AF65-F5344CB8AC3E}">
        <p14:creationId xmlns:p14="http://schemas.microsoft.com/office/powerpoint/2010/main" val="15866011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B3445CA-54C1-4DDE-A216-DD2414E3F5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06395A-6879-4E93-B24E-067F88AC1D6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50FF5B-A6A6-4F0F-AA5D-3F0F69A43AE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0DA1498-92C7-4E4B-8045-C9195F453964}" type="datetimeFigureOut">
              <a:rPr lang="en-US" smtClean="0"/>
              <a:t>22-Jun-20</a:t>
            </a:fld>
            <a:endParaRPr lang="en-US"/>
          </a:p>
        </p:txBody>
      </p:sp>
      <p:sp>
        <p:nvSpPr>
          <p:cNvPr id="5" name="Footer Placeholder 4">
            <a:extLst>
              <a:ext uri="{FF2B5EF4-FFF2-40B4-BE49-F238E27FC236}">
                <a16:creationId xmlns:a16="http://schemas.microsoft.com/office/drawing/2014/main" id="{FA798FAA-76CC-42EF-8BE0-466A41BBAB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49FF02-6890-4E10-B958-1097AD32C6F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FEDF93-2BFD-41CA-ABC7-B039102F3792}" type="slidenum">
              <a:rPr lang="en-US" smtClean="0"/>
              <a:t>‹#›</a:t>
            </a:fld>
            <a:endParaRPr lang="en-US"/>
          </a:p>
        </p:txBody>
      </p:sp>
    </p:spTree>
    <p:extLst>
      <p:ext uri="{BB962C8B-B14F-4D97-AF65-F5344CB8AC3E}">
        <p14:creationId xmlns:p14="http://schemas.microsoft.com/office/powerpoint/2010/main" val="26037897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300AEF-1595-4419-801B-6E36A33BB8CF}"/>
              </a:ext>
            </a:extLst>
          </p:cNvPr>
          <p:cNvSpPr>
            <a:spLocks noGrp="1"/>
          </p:cNvSpPr>
          <p:nvPr>
            <p:ph type="ctrTitle"/>
          </p:nvPr>
        </p:nvSpPr>
        <p:spPr>
          <a:xfrm>
            <a:off x="1524000" y="4376036"/>
            <a:ext cx="9144000" cy="1384995"/>
          </a:xfrm>
        </p:spPr>
        <p:txBody>
          <a:bodyPr lIns="0" tIns="0" rIns="0" bIns="0" anchor="t">
            <a:spAutoFit/>
          </a:bodyPr>
          <a:lstStyle/>
          <a:p>
            <a:r>
              <a:rPr lang="en-US" b="1">
                <a:solidFill>
                  <a:schemeClr val="bg1"/>
                </a:solidFill>
              </a:rPr>
              <a:t>Chessboard recognition</a:t>
            </a:r>
            <a:br>
              <a:rPr lang="en-US">
                <a:solidFill>
                  <a:schemeClr val="bg1"/>
                </a:solidFill>
              </a:rPr>
            </a:br>
            <a:r>
              <a:rPr lang="en-US" sz="4000">
                <a:solidFill>
                  <a:schemeClr val="accent4"/>
                </a:solidFill>
              </a:rPr>
              <a:t>Loris Giulivi</a:t>
            </a:r>
            <a:endParaRPr lang="en-US">
              <a:solidFill>
                <a:schemeClr val="accent4"/>
              </a:solidFill>
            </a:endParaRPr>
          </a:p>
        </p:txBody>
      </p:sp>
      <p:sp>
        <p:nvSpPr>
          <p:cNvPr id="4" name="Diamond 3">
            <a:extLst>
              <a:ext uri="{FF2B5EF4-FFF2-40B4-BE49-F238E27FC236}">
                <a16:creationId xmlns:a16="http://schemas.microsoft.com/office/drawing/2014/main" id="{1C59176D-59A8-4C02-B448-EE01232FB3E7}"/>
              </a:ext>
              <a:ext uri="{C183D7F6-B498-43B3-948B-1728B52AA6E4}">
                <adec:decorative xmlns:adec="http://schemas.microsoft.com/office/drawing/2017/decorative" val="1"/>
              </a:ext>
            </a:extLst>
          </p:cNvPr>
          <p:cNvSpPr/>
          <p:nvPr/>
        </p:nvSpPr>
        <p:spPr>
          <a:xfrm>
            <a:off x="4792319" y="-608242"/>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iamond 4">
            <a:extLst>
              <a:ext uri="{FF2B5EF4-FFF2-40B4-BE49-F238E27FC236}">
                <a16:creationId xmlns:a16="http://schemas.microsoft.com/office/drawing/2014/main" id="{A50B1817-3C7F-41BC-8557-7A00C928EE16}"/>
              </a:ext>
              <a:ext uri="{C183D7F6-B498-43B3-948B-1728B52AA6E4}">
                <adec:decorative xmlns:adec="http://schemas.microsoft.com/office/drawing/2017/decorative" val="1"/>
              </a:ext>
            </a:extLst>
          </p:cNvPr>
          <p:cNvSpPr/>
          <p:nvPr/>
        </p:nvSpPr>
        <p:spPr>
          <a:xfrm>
            <a:off x="4325258" y="-1770743"/>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descr="Icon of chart. ">
            <a:extLst>
              <a:ext uri="{FF2B5EF4-FFF2-40B4-BE49-F238E27FC236}">
                <a16:creationId xmlns:a16="http://schemas.microsoft.com/office/drawing/2014/main" id="{B95DF07A-CE7E-4D89-9AA0-25F4FFF3B9C7}"/>
              </a:ext>
            </a:extLst>
          </p:cNvPr>
          <p:cNvGrpSpPr/>
          <p:nvPr/>
        </p:nvGrpSpPr>
        <p:grpSpPr>
          <a:xfrm>
            <a:off x="5851021" y="3724968"/>
            <a:ext cx="489958" cy="492680"/>
            <a:chOff x="2025650" y="4786313"/>
            <a:chExt cx="285750" cy="287338"/>
          </a:xfrm>
          <a:solidFill>
            <a:schemeClr val="bg1"/>
          </a:solidFill>
        </p:grpSpPr>
        <p:sp>
          <p:nvSpPr>
            <p:cNvPr id="8" name="Freeform 565">
              <a:extLst>
                <a:ext uri="{FF2B5EF4-FFF2-40B4-BE49-F238E27FC236}">
                  <a16:creationId xmlns:a16="http://schemas.microsoft.com/office/drawing/2014/main" id="{548FC78B-EF83-4185-A63D-1A5A85640B62}"/>
                </a:ext>
              </a:extLst>
            </p:cNvPr>
            <p:cNvSpPr>
              <a:spLocks noEditPoints="1"/>
            </p:cNvSpPr>
            <p:nvPr/>
          </p:nvSpPr>
          <p:spPr bwMode="auto">
            <a:xfrm>
              <a:off x="2025650" y="4786313"/>
              <a:ext cx="285750" cy="287338"/>
            </a:xfrm>
            <a:custGeom>
              <a:avLst/>
              <a:gdLst>
                <a:gd name="T0" fmla="*/ 812 w 903"/>
                <a:gd name="T1" fmla="*/ 500 h 903"/>
                <a:gd name="T2" fmla="*/ 810 w 903"/>
                <a:gd name="T3" fmla="*/ 505 h 903"/>
                <a:gd name="T4" fmla="*/ 806 w 903"/>
                <a:gd name="T5" fmla="*/ 509 h 903"/>
                <a:gd name="T6" fmla="*/ 800 w 903"/>
                <a:gd name="T7" fmla="*/ 511 h 903"/>
                <a:gd name="T8" fmla="*/ 105 w 903"/>
                <a:gd name="T9" fmla="*/ 511 h 903"/>
                <a:gd name="T10" fmla="*/ 99 w 903"/>
                <a:gd name="T11" fmla="*/ 510 h 903"/>
                <a:gd name="T12" fmla="*/ 95 w 903"/>
                <a:gd name="T13" fmla="*/ 507 h 903"/>
                <a:gd name="T14" fmla="*/ 92 w 903"/>
                <a:gd name="T15" fmla="*/ 502 h 903"/>
                <a:gd name="T16" fmla="*/ 90 w 903"/>
                <a:gd name="T17" fmla="*/ 496 h 903"/>
                <a:gd name="T18" fmla="*/ 90 w 903"/>
                <a:gd name="T19" fmla="*/ 105 h 903"/>
                <a:gd name="T20" fmla="*/ 92 w 903"/>
                <a:gd name="T21" fmla="*/ 100 h 903"/>
                <a:gd name="T22" fmla="*/ 95 w 903"/>
                <a:gd name="T23" fmla="*/ 94 h 903"/>
                <a:gd name="T24" fmla="*/ 99 w 903"/>
                <a:gd name="T25" fmla="*/ 91 h 903"/>
                <a:gd name="T26" fmla="*/ 105 w 903"/>
                <a:gd name="T27" fmla="*/ 90 h 903"/>
                <a:gd name="T28" fmla="*/ 800 w 903"/>
                <a:gd name="T29" fmla="*/ 90 h 903"/>
                <a:gd name="T30" fmla="*/ 806 w 903"/>
                <a:gd name="T31" fmla="*/ 92 h 903"/>
                <a:gd name="T32" fmla="*/ 810 w 903"/>
                <a:gd name="T33" fmla="*/ 96 h 903"/>
                <a:gd name="T34" fmla="*/ 812 w 903"/>
                <a:gd name="T35" fmla="*/ 102 h 903"/>
                <a:gd name="T36" fmla="*/ 813 w 903"/>
                <a:gd name="T37" fmla="*/ 496 h 903"/>
                <a:gd name="T38" fmla="*/ 15 w 903"/>
                <a:gd name="T39" fmla="*/ 0 h 903"/>
                <a:gd name="T40" fmla="*/ 9 w 903"/>
                <a:gd name="T41" fmla="*/ 1 h 903"/>
                <a:gd name="T42" fmla="*/ 5 w 903"/>
                <a:gd name="T43" fmla="*/ 4 h 903"/>
                <a:gd name="T44" fmla="*/ 1 w 903"/>
                <a:gd name="T45" fmla="*/ 8 h 903"/>
                <a:gd name="T46" fmla="*/ 0 w 903"/>
                <a:gd name="T47" fmla="*/ 15 h 903"/>
                <a:gd name="T48" fmla="*/ 0 w 903"/>
                <a:gd name="T49" fmla="*/ 590 h 903"/>
                <a:gd name="T50" fmla="*/ 2 w 903"/>
                <a:gd name="T51" fmla="*/ 595 h 903"/>
                <a:gd name="T52" fmla="*/ 7 w 903"/>
                <a:gd name="T53" fmla="*/ 599 h 903"/>
                <a:gd name="T54" fmla="*/ 12 w 903"/>
                <a:gd name="T55" fmla="*/ 602 h 903"/>
                <a:gd name="T56" fmla="*/ 437 w 903"/>
                <a:gd name="T57" fmla="*/ 602 h 903"/>
                <a:gd name="T58" fmla="*/ 260 w 903"/>
                <a:gd name="T59" fmla="*/ 877 h 903"/>
                <a:gd name="T60" fmla="*/ 257 w 903"/>
                <a:gd name="T61" fmla="*/ 883 h 903"/>
                <a:gd name="T62" fmla="*/ 256 w 903"/>
                <a:gd name="T63" fmla="*/ 888 h 903"/>
                <a:gd name="T64" fmla="*/ 257 w 903"/>
                <a:gd name="T65" fmla="*/ 893 h 903"/>
                <a:gd name="T66" fmla="*/ 260 w 903"/>
                <a:gd name="T67" fmla="*/ 899 h 903"/>
                <a:gd name="T68" fmla="*/ 265 w 903"/>
                <a:gd name="T69" fmla="*/ 902 h 903"/>
                <a:gd name="T70" fmla="*/ 271 w 903"/>
                <a:gd name="T71" fmla="*/ 903 h 903"/>
                <a:gd name="T72" fmla="*/ 277 w 903"/>
                <a:gd name="T73" fmla="*/ 902 h 903"/>
                <a:gd name="T74" fmla="*/ 281 w 903"/>
                <a:gd name="T75" fmla="*/ 899 h 903"/>
                <a:gd name="T76" fmla="*/ 621 w 903"/>
                <a:gd name="T77" fmla="*/ 899 h 903"/>
                <a:gd name="T78" fmla="*/ 627 w 903"/>
                <a:gd name="T79" fmla="*/ 902 h 903"/>
                <a:gd name="T80" fmla="*/ 632 w 903"/>
                <a:gd name="T81" fmla="*/ 903 h 903"/>
                <a:gd name="T82" fmla="*/ 637 w 903"/>
                <a:gd name="T83" fmla="*/ 902 h 903"/>
                <a:gd name="T84" fmla="*/ 643 w 903"/>
                <a:gd name="T85" fmla="*/ 899 h 903"/>
                <a:gd name="T86" fmla="*/ 646 w 903"/>
                <a:gd name="T87" fmla="*/ 893 h 903"/>
                <a:gd name="T88" fmla="*/ 647 w 903"/>
                <a:gd name="T89" fmla="*/ 888 h 903"/>
                <a:gd name="T90" fmla="*/ 646 w 903"/>
                <a:gd name="T91" fmla="*/ 883 h 903"/>
                <a:gd name="T92" fmla="*/ 643 w 903"/>
                <a:gd name="T93" fmla="*/ 877 h 903"/>
                <a:gd name="T94" fmla="*/ 467 w 903"/>
                <a:gd name="T95" fmla="*/ 602 h 903"/>
                <a:gd name="T96" fmla="*/ 892 w 903"/>
                <a:gd name="T97" fmla="*/ 602 h 903"/>
                <a:gd name="T98" fmla="*/ 897 w 903"/>
                <a:gd name="T99" fmla="*/ 599 h 903"/>
                <a:gd name="T100" fmla="*/ 900 w 903"/>
                <a:gd name="T101" fmla="*/ 595 h 903"/>
                <a:gd name="T102" fmla="*/ 902 w 903"/>
                <a:gd name="T103" fmla="*/ 590 h 903"/>
                <a:gd name="T104" fmla="*/ 903 w 903"/>
                <a:gd name="T105" fmla="*/ 15 h 903"/>
                <a:gd name="T106" fmla="*/ 902 w 903"/>
                <a:gd name="T107" fmla="*/ 8 h 903"/>
                <a:gd name="T108" fmla="*/ 899 w 903"/>
                <a:gd name="T109" fmla="*/ 4 h 903"/>
                <a:gd name="T110" fmla="*/ 894 w 903"/>
                <a:gd name="T111" fmla="*/ 1 h 903"/>
                <a:gd name="T112" fmla="*/ 888 w 903"/>
                <a:gd name="T113" fmla="*/ 0 h 9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03" h="903">
                  <a:moveTo>
                    <a:pt x="813" y="496"/>
                  </a:moveTo>
                  <a:lnTo>
                    <a:pt x="812" y="500"/>
                  </a:lnTo>
                  <a:lnTo>
                    <a:pt x="811" y="502"/>
                  </a:lnTo>
                  <a:lnTo>
                    <a:pt x="810" y="505"/>
                  </a:lnTo>
                  <a:lnTo>
                    <a:pt x="808" y="507"/>
                  </a:lnTo>
                  <a:lnTo>
                    <a:pt x="806" y="509"/>
                  </a:lnTo>
                  <a:lnTo>
                    <a:pt x="804" y="510"/>
                  </a:lnTo>
                  <a:lnTo>
                    <a:pt x="800" y="511"/>
                  </a:lnTo>
                  <a:lnTo>
                    <a:pt x="797" y="511"/>
                  </a:lnTo>
                  <a:lnTo>
                    <a:pt x="105" y="511"/>
                  </a:lnTo>
                  <a:lnTo>
                    <a:pt x="102" y="511"/>
                  </a:lnTo>
                  <a:lnTo>
                    <a:pt x="99" y="510"/>
                  </a:lnTo>
                  <a:lnTo>
                    <a:pt x="97" y="509"/>
                  </a:lnTo>
                  <a:lnTo>
                    <a:pt x="95" y="507"/>
                  </a:lnTo>
                  <a:lnTo>
                    <a:pt x="93" y="505"/>
                  </a:lnTo>
                  <a:lnTo>
                    <a:pt x="92" y="502"/>
                  </a:lnTo>
                  <a:lnTo>
                    <a:pt x="90" y="500"/>
                  </a:lnTo>
                  <a:lnTo>
                    <a:pt x="90" y="496"/>
                  </a:lnTo>
                  <a:lnTo>
                    <a:pt x="90" y="316"/>
                  </a:lnTo>
                  <a:lnTo>
                    <a:pt x="90" y="105"/>
                  </a:lnTo>
                  <a:lnTo>
                    <a:pt x="90" y="102"/>
                  </a:lnTo>
                  <a:lnTo>
                    <a:pt x="92" y="100"/>
                  </a:lnTo>
                  <a:lnTo>
                    <a:pt x="93" y="96"/>
                  </a:lnTo>
                  <a:lnTo>
                    <a:pt x="95" y="94"/>
                  </a:lnTo>
                  <a:lnTo>
                    <a:pt x="97" y="92"/>
                  </a:lnTo>
                  <a:lnTo>
                    <a:pt x="99" y="91"/>
                  </a:lnTo>
                  <a:lnTo>
                    <a:pt x="102" y="90"/>
                  </a:lnTo>
                  <a:lnTo>
                    <a:pt x="105" y="90"/>
                  </a:lnTo>
                  <a:lnTo>
                    <a:pt x="798" y="90"/>
                  </a:lnTo>
                  <a:lnTo>
                    <a:pt x="800" y="90"/>
                  </a:lnTo>
                  <a:lnTo>
                    <a:pt x="804" y="91"/>
                  </a:lnTo>
                  <a:lnTo>
                    <a:pt x="806" y="92"/>
                  </a:lnTo>
                  <a:lnTo>
                    <a:pt x="808" y="94"/>
                  </a:lnTo>
                  <a:lnTo>
                    <a:pt x="810" y="96"/>
                  </a:lnTo>
                  <a:lnTo>
                    <a:pt x="811" y="100"/>
                  </a:lnTo>
                  <a:lnTo>
                    <a:pt x="812" y="102"/>
                  </a:lnTo>
                  <a:lnTo>
                    <a:pt x="813" y="105"/>
                  </a:lnTo>
                  <a:lnTo>
                    <a:pt x="813" y="496"/>
                  </a:lnTo>
                  <a:close/>
                  <a:moveTo>
                    <a:pt x="888" y="0"/>
                  </a:moveTo>
                  <a:lnTo>
                    <a:pt x="15" y="0"/>
                  </a:lnTo>
                  <a:lnTo>
                    <a:pt x="12" y="0"/>
                  </a:lnTo>
                  <a:lnTo>
                    <a:pt x="9" y="1"/>
                  </a:lnTo>
                  <a:lnTo>
                    <a:pt x="7" y="2"/>
                  </a:lnTo>
                  <a:lnTo>
                    <a:pt x="5" y="4"/>
                  </a:lnTo>
                  <a:lnTo>
                    <a:pt x="2" y="6"/>
                  </a:lnTo>
                  <a:lnTo>
                    <a:pt x="1" y="8"/>
                  </a:lnTo>
                  <a:lnTo>
                    <a:pt x="0" y="12"/>
                  </a:lnTo>
                  <a:lnTo>
                    <a:pt x="0" y="15"/>
                  </a:lnTo>
                  <a:lnTo>
                    <a:pt x="0" y="587"/>
                  </a:lnTo>
                  <a:lnTo>
                    <a:pt x="0" y="590"/>
                  </a:lnTo>
                  <a:lnTo>
                    <a:pt x="1" y="593"/>
                  </a:lnTo>
                  <a:lnTo>
                    <a:pt x="2" y="595"/>
                  </a:lnTo>
                  <a:lnTo>
                    <a:pt x="5" y="597"/>
                  </a:lnTo>
                  <a:lnTo>
                    <a:pt x="7" y="599"/>
                  </a:lnTo>
                  <a:lnTo>
                    <a:pt x="9" y="601"/>
                  </a:lnTo>
                  <a:lnTo>
                    <a:pt x="12" y="602"/>
                  </a:lnTo>
                  <a:lnTo>
                    <a:pt x="15" y="602"/>
                  </a:lnTo>
                  <a:lnTo>
                    <a:pt x="437" y="602"/>
                  </a:lnTo>
                  <a:lnTo>
                    <a:pt x="437" y="701"/>
                  </a:lnTo>
                  <a:lnTo>
                    <a:pt x="260" y="877"/>
                  </a:lnTo>
                  <a:lnTo>
                    <a:pt x="259" y="879"/>
                  </a:lnTo>
                  <a:lnTo>
                    <a:pt x="257" y="883"/>
                  </a:lnTo>
                  <a:lnTo>
                    <a:pt x="256" y="885"/>
                  </a:lnTo>
                  <a:lnTo>
                    <a:pt x="256" y="888"/>
                  </a:lnTo>
                  <a:lnTo>
                    <a:pt x="256" y="891"/>
                  </a:lnTo>
                  <a:lnTo>
                    <a:pt x="257" y="893"/>
                  </a:lnTo>
                  <a:lnTo>
                    <a:pt x="259" y="897"/>
                  </a:lnTo>
                  <a:lnTo>
                    <a:pt x="260" y="899"/>
                  </a:lnTo>
                  <a:lnTo>
                    <a:pt x="263" y="901"/>
                  </a:lnTo>
                  <a:lnTo>
                    <a:pt x="265" y="902"/>
                  </a:lnTo>
                  <a:lnTo>
                    <a:pt x="268" y="903"/>
                  </a:lnTo>
                  <a:lnTo>
                    <a:pt x="271" y="903"/>
                  </a:lnTo>
                  <a:lnTo>
                    <a:pt x="274" y="903"/>
                  </a:lnTo>
                  <a:lnTo>
                    <a:pt x="277" y="902"/>
                  </a:lnTo>
                  <a:lnTo>
                    <a:pt x="279" y="901"/>
                  </a:lnTo>
                  <a:lnTo>
                    <a:pt x="281" y="899"/>
                  </a:lnTo>
                  <a:lnTo>
                    <a:pt x="452" y="728"/>
                  </a:lnTo>
                  <a:lnTo>
                    <a:pt x="621" y="899"/>
                  </a:lnTo>
                  <a:lnTo>
                    <a:pt x="623" y="901"/>
                  </a:lnTo>
                  <a:lnTo>
                    <a:pt x="627" y="902"/>
                  </a:lnTo>
                  <a:lnTo>
                    <a:pt x="629" y="903"/>
                  </a:lnTo>
                  <a:lnTo>
                    <a:pt x="632" y="903"/>
                  </a:lnTo>
                  <a:lnTo>
                    <a:pt x="635" y="903"/>
                  </a:lnTo>
                  <a:lnTo>
                    <a:pt x="637" y="902"/>
                  </a:lnTo>
                  <a:lnTo>
                    <a:pt x="641" y="901"/>
                  </a:lnTo>
                  <a:lnTo>
                    <a:pt x="643" y="899"/>
                  </a:lnTo>
                  <a:lnTo>
                    <a:pt x="645" y="897"/>
                  </a:lnTo>
                  <a:lnTo>
                    <a:pt x="646" y="893"/>
                  </a:lnTo>
                  <a:lnTo>
                    <a:pt x="647" y="891"/>
                  </a:lnTo>
                  <a:lnTo>
                    <a:pt x="647" y="888"/>
                  </a:lnTo>
                  <a:lnTo>
                    <a:pt x="647" y="885"/>
                  </a:lnTo>
                  <a:lnTo>
                    <a:pt x="646" y="883"/>
                  </a:lnTo>
                  <a:lnTo>
                    <a:pt x="645" y="879"/>
                  </a:lnTo>
                  <a:lnTo>
                    <a:pt x="643" y="877"/>
                  </a:lnTo>
                  <a:lnTo>
                    <a:pt x="467" y="701"/>
                  </a:lnTo>
                  <a:lnTo>
                    <a:pt x="467" y="602"/>
                  </a:lnTo>
                  <a:lnTo>
                    <a:pt x="888" y="602"/>
                  </a:lnTo>
                  <a:lnTo>
                    <a:pt x="892" y="602"/>
                  </a:lnTo>
                  <a:lnTo>
                    <a:pt x="894" y="601"/>
                  </a:lnTo>
                  <a:lnTo>
                    <a:pt x="897" y="599"/>
                  </a:lnTo>
                  <a:lnTo>
                    <a:pt x="899" y="597"/>
                  </a:lnTo>
                  <a:lnTo>
                    <a:pt x="900" y="595"/>
                  </a:lnTo>
                  <a:lnTo>
                    <a:pt x="902" y="593"/>
                  </a:lnTo>
                  <a:lnTo>
                    <a:pt x="902" y="590"/>
                  </a:lnTo>
                  <a:lnTo>
                    <a:pt x="903" y="587"/>
                  </a:lnTo>
                  <a:lnTo>
                    <a:pt x="903" y="15"/>
                  </a:lnTo>
                  <a:lnTo>
                    <a:pt x="902" y="12"/>
                  </a:lnTo>
                  <a:lnTo>
                    <a:pt x="902" y="8"/>
                  </a:lnTo>
                  <a:lnTo>
                    <a:pt x="900" y="6"/>
                  </a:lnTo>
                  <a:lnTo>
                    <a:pt x="899" y="4"/>
                  </a:lnTo>
                  <a:lnTo>
                    <a:pt x="897" y="2"/>
                  </a:lnTo>
                  <a:lnTo>
                    <a:pt x="894" y="1"/>
                  </a:lnTo>
                  <a:lnTo>
                    <a:pt x="892" y="0"/>
                  </a:lnTo>
                  <a:lnTo>
                    <a:pt x="88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566">
              <a:extLst>
                <a:ext uri="{FF2B5EF4-FFF2-40B4-BE49-F238E27FC236}">
                  <a16:creationId xmlns:a16="http://schemas.microsoft.com/office/drawing/2014/main" id="{B7B50F87-A3AA-4FB6-9692-24BF5512FC5B}"/>
                </a:ext>
              </a:extLst>
            </p:cNvPr>
            <p:cNvSpPr>
              <a:spLocks/>
            </p:cNvSpPr>
            <p:nvPr/>
          </p:nvSpPr>
          <p:spPr bwMode="auto">
            <a:xfrm>
              <a:off x="2054225" y="4843463"/>
              <a:ext cx="200025" cy="73025"/>
            </a:xfrm>
            <a:custGeom>
              <a:avLst/>
              <a:gdLst>
                <a:gd name="T0" fmla="*/ 151 w 632"/>
                <a:gd name="T1" fmla="*/ 151 h 226"/>
                <a:gd name="T2" fmla="*/ 157 w 632"/>
                <a:gd name="T3" fmla="*/ 149 h 226"/>
                <a:gd name="T4" fmla="*/ 161 w 632"/>
                <a:gd name="T5" fmla="*/ 146 h 226"/>
                <a:gd name="T6" fmla="*/ 288 w 632"/>
                <a:gd name="T7" fmla="*/ 217 h 226"/>
                <a:gd name="T8" fmla="*/ 292 w 632"/>
                <a:gd name="T9" fmla="*/ 223 h 226"/>
                <a:gd name="T10" fmla="*/ 299 w 632"/>
                <a:gd name="T11" fmla="*/ 226 h 226"/>
                <a:gd name="T12" fmla="*/ 302 w 632"/>
                <a:gd name="T13" fmla="*/ 226 h 226"/>
                <a:gd name="T14" fmla="*/ 307 w 632"/>
                <a:gd name="T15" fmla="*/ 225 h 226"/>
                <a:gd name="T16" fmla="*/ 313 w 632"/>
                <a:gd name="T17" fmla="*/ 222 h 226"/>
                <a:gd name="T18" fmla="*/ 471 w 632"/>
                <a:gd name="T19" fmla="*/ 191 h 226"/>
                <a:gd name="T20" fmla="*/ 477 w 632"/>
                <a:gd name="T21" fmla="*/ 195 h 226"/>
                <a:gd name="T22" fmla="*/ 483 w 632"/>
                <a:gd name="T23" fmla="*/ 196 h 226"/>
                <a:gd name="T24" fmla="*/ 488 w 632"/>
                <a:gd name="T25" fmla="*/ 194 h 226"/>
                <a:gd name="T26" fmla="*/ 494 w 632"/>
                <a:gd name="T27" fmla="*/ 191 h 226"/>
                <a:gd name="T28" fmla="*/ 631 w 632"/>
                <a:gd name="T29" fmla="*/ 23 h 226"/>
                <a:gd name="T30" fmla="*/ 632 w 632"/>
                <a:gd name="T31" fmla="*/ 16 h 226"/>
                <a:gd name="T32" fmla="*/ 632 w 632"/>
                <a:gd name="T33" fmla="*/ 11 h 226"/>
                <a:gd name="T34" fmla="*/ 629 w 632"/>
                <a:gd name="T35" fmla="*/ 5 h 226"/>
                <a:gd name="T36" fmla="*/ 625 w 632"/>
                <a:gd name="T37" fmla="*/ 2 h 226"/>
                <a:gd name="T38" fmla="*/ 619 w 632"/>
                <a:gd name="T39" fmla="*/ 0 h 226"/>
                <a:gd name="T40" fmla="*/ 613 w 632"/>
                <a:gd name="T41" fmla="*/ 1 h 226"/>
                <a:gd name="T42" fmla="*/ 607 w 632"/>
                <a:gd name="T43" fmla="*/ 3 h 226"/>
                <a:gd name="T44" fmla="*/ 481 w 632"/>
                <a:gd name="T45" fmla="*/ 159 h 226"/>
                <a:gd name="T46" fmla="*/ 415 w 632"/>
                <a:gd name="T47" fmla="*/ 93 h 226"/>
                <a:gd name="T48" fmla="*/ 409 w 632"/>
                <a:gd name="T49" fmla="*/ 91 h 226"/>
                <a:gd name="T50" fmla="*/ 404 w 632"/>
                <a:gd name="T51" fmla="*/ 91 h 226"/>
                <a:gd name="T52" fmla="*/ 398 w 632"/>
                <a:gd name="T53" fmla="*/ 93 h 226"/>
                <a:gd name="T54" fmla="*/ 307 w 632"/>
                <a:gd name="T55" fmla="*/ 185 h 226"/>
                <a:gd name="T56" fmla="*/ 247 w 632"/>
                <a:gd name="T57" fmla="*/ 39 h 226"/>
                <a:gd name="T58" fmla="*/ 242 w 632"/>
                <a:gd name="T59" fmla="*/ 34 h 226"/>
                <a:gd name="T60" fmla="*/ 234 w 632"/>
                <a:gd name="T61" fmla="*/ 33 h 226"/>
                <a:gd name="T62" fmla="*/ 227 w 632"/>
                <a:gd name="T63" fmla="*/ 35 h 226"/>
                <a:gd name="T64" fmla="*/ 144 w 632"/>
                <a:gd name="T65" fmla="*/ 121 h 226"/>
                <a:gd name="T66" fmla="*/ 12 w 632"/>
                <a:gd name="T67" fmla="*/ 121 h 226"/>
                <a:gd name="T68" fmla="*/ 7 w 632"/>
                <a:gd name="T69" fmla="*/ 123 h 226"/>
                <a:gd name="T70" fmla="*/ 3 w 632"/>
                <a:gd name="T71" fmla="*/ 128 h 226"/>
                <a:gd name="T72" fmla="*/ 0 w 632"/>
                <a:gd name="T73" fmla="*/ 133 h 226"/>
                <a:gd name="T74" fmla="*/ 0 w 632"/>
                <a:gd name="T75" fmla="*/ 138 h 226"/>
                <a:gd name="T76" fmla="*/ 3 w 632"/>
                <a:gd name="T77" fmla="*/ 144 h 226"/>
                <a:gd name="T78" fmla="*/ 7 w 632"/>
                <a:gd name="T79" fmla="*/ 148 h 226"/>
                <a:gd name="T80" fmla="*/ 12 w 632"/>
                <a:gd name="T81" fmla="*/ 150 h 226"/>
                <a:gd name="T82" fmla="*/ 15 w 632"/>
                <a:gd name="T83" fmla="*/ 151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32" h="226">
                  <a:moveTo>
                    <a:pt x="15" y="151"/>
                  </a:moveTo>
                  <a:lnTo>
                    <a:pt x="151" y="151"/>
                  </a:lnTo>
                  <a:lnTo>
                    <a:pt x="154" y="150"/>
                  </a:lnTo>
                  <a:lnTo>
                    <a:pt x="157" y="149"/>
                  </a:lnTo>
                  <a:lnTo>
                    <a:pt x="159" y="148"/>
                  </a:lnTo>
                  <a:lnTo>
                    <a:pt x="161" y="146"/>
                  </a:lnTo>
                  <a:lnTo>
                    <a:pt x="230" y="75"/>
                  </a:lnTo>
                  <a:lnTo>
                    <a:pt x="288" y="217"/>
                  </a:lnTo>
                  <a:lnTo>
                    <a:pt x="289" y="220"/>
                  </a:lnTo>
                  <a:lnTo>
                    <a:pt x="292" y="223"/>
                  </a:lnTo>
                  <a:lnTo>
                    <a:pt x="294" y="224"/>
                  </a:lnTo>
                  <a:lnTo>
                    <a:pt x="299" y="226"/>
                  </a:lnTo>
                  <a:lnTo>
                    <a:pt x="300" y="226"/>
                  </a:lnTo>
                  <a:lnTo>
                    <a:pt x="302" y="226"/>
                  </a:lnTo>
                  <a:lnTo>
                    <a:pt x="304" y="226"/>
                  </a:lnTo>
                  <a:lnTo>
                    <a:pt x="307" y="225"/>
                  </a:lnTo>
                  <a:lnTo>
                    <a:pt x="309" y="223"/>
                  </a:lnTo>
                  <a:lnTo>
                    <a:pt x="313" y="222"/>
                  </a:lnTo>
                  <a:lnTo>
                    <a:pt x="407" y="127"/>
                  </a:lnTo>
                  <a:lnTo>
                    <a:pt x="471" y="191"/>
                  </a:lnTo>
                  <a:lnTo>
                    <a:pt x="473" y="193"/>
                  </a:lnTo>
                  <a:lnTo>
                    <a:pt x="477" y="195"/>
                  </a:lnTo>
                  <a:lnTo>
                    <a:pt x="480" y="196"/>
                  </a:lnTo>
                  <a:lnTo>
                    <a:pt x="483" y="196"/>
                  </a:lnTo>
                  <a:lnTo>
                    <a:pt x="486" y="195"/>
                  </a:lnTo>
                  <a:lnTo>
                    <a:pt x="488" y="194"/>
                  </a:lnTo>
                  <a:lnTo>
                    <a:pt x="492" y="193"/>
                  </a:lnTo>
                  <a:lnTo>
                    <a:pt x="494" y="191"/>
                  </a:lnTo>
                  <a:lnTo>
                    <a:pt x="629" y="25"/>
                  </a:lnTo>
                  <a:lnTo>
                    <a:pt x="631" y="23"/>
                  </a:lnTo>
                  <a:lnTo>
                    <a:pt x="632" y="19"/>
                  </a:lnTo>
                  <a:lnTo>
                    <a:pt x="632" y="16"/>
                  </a:lnTo>
                  <a:lnTo>
                    <a:pt x="632" y="14"/>
                  </a:lnTo>
                  <a:lnTo>
                    <a:pt x="632" y="11"/>
                  </a:lnTo>
                  <a:lnTo>
                    <a:pt x="631" y="9"/>
                  </a:lnTo>
                  <a:lnTo>
                    <a:pt x="629" y="5"/>
                  </a:lnTo>
                  <a:lnTo>
                    <a:pt x="627" y="3"/>
                  </a:lnTo>
                  <a:lnTo>
                    <a:pt x="625" y="2"/>
                  </a:lnTo>
                  <a:lnTo>
                    <a:pt x="621" y="1"/>
                  </a:lnTo>
                  <a:lnTo>
                    <a:pt x="619" y="0"/>
                  </a:lnTo>
                  <a:lnTo>
                    <a:pt x="616" y="0"/>
                  </a:lnTo>
                  <a:lnTo>
                    <a:pt x="613" y="1"/>
                  </a:lnTo>
                  <a:lnTo>
                    <a:pt x="611" y="2"/>
                  </a:lnTo>
                  <a:lnTo>
                    <a:pt x="607" y="3"/>
                  </a:lnTo>
                  <a:lnTo>
                    <a:pt x="605" y="5"/>
                  </a:lnTo>
                  <a:lnTo>
                    <a:pt x="481" y="159"/>
                  </a:lnTo>
                  <a:lnTo>
                    <a:pt x="418" y="95"/>
                  </a:lnTo>
                  <a:lnTo>
                    <a:pt x="415" y="93"/>
                  </a:lnTo>
                  <a:lnTo>
                    <a:pt x="412" y="91"/>
                  </a:lnTo>
                  <a:lnTo>
                    <a:pt x="409" y="91"/>
                  </a:lnTo>
                  <a:lnTo>
                    <a:pt x="407" y="90"/>
                  </a:lnTo>
                  <a:lnTo>
                    <a:pt x="404" y="91"/>
                  </a:lnTo>
                  <a:lnTo>
                    <a:pt x="400" y="91"/>
                  </a:lnTo>
                  <a:lnTo>
                    <a:pt x="398" y="93"/>
                  </a:lnTo>
                  <a:lnTo>
                    <a:pt x="396" y="95"/>
                  </a:lnTo>
                  <a:lnTo>
                    <a:pt x="307" y="185"/>
                  </a:lnTo>
                  <a:lnTo>
                    <a:pt x="249" y="42"/>
                  </a:lnTo>
                  <a:lnTo>
                    <a:pt x="247" y="39"/>
                  </a:lnTo>
                  <a:lnTo>
                    <a:pt x="244" y="36"/>
                  </a:lnTo>
                  <a:lnTo>
                    <a:pt x="242" y="34"/>
                  </a:lnTo>
                  <a:lnTo>
                    <a:pt x="237" y="33"/>
                  </a:lnTo>
                  <a:lnTo>
                    <a:pt x="234" y="33"/>
                  </a:lnTo>
                  <a:lnTo>
                    <a:pt x="230" y="33"/>
                  </a:lnTo>
                  <a:lnTo>
                    <a:pt x="227" y="35"/>
                  </a:lnTo>
                  <a:lnTo>
                    <a:pt x="224" y="38"/>
                  </a:lnTo>
                  <a:lnTo>
                    <a:pt x="144" y="121"/>
                  </a:lnTo>
                  <a:lnTo>
                    <a:pt x="15" y="121"/>
                  </a:lnTo>
                  <a:lnTo>
                    <a:pt x="12" y="121"/>
                  </a:lnTo>
                  <a:lnTo>
                    <a:pt x="9" y="122"/>
                  </a:lnTo>
                  <a:lnTo>
                    <a:pt x="7" y="123"/>
                  </a:lnTo>
                  <a:lnTo>
                    <a:pt x="5" y="126"/>
                  </a:lnTo>
                  <a:lnTo>
                    <a:pt x="3" y="128"/>
                  </a:lnTo>
                  <a:lnTo>
                    <a:pt x="2" y="130"/>
                  </a:lnTo>
                  <a:lnTo>
                    <a:pt x="0" y="133"/>
                  </a:lnTo>
                  <a:lnTo>
                    <a:pt x="0" y="136"/>
                  </a:lnTo>
                  <a:lnTo>
                    <a:pt x="0" y="138"/>
                  </a:lnTo>
                  <a:lnTo>
                    <a:pt x="2" y="142"/>
                  </a:lnTo>
                  <a:lnTo>
                    <a:pt x="3" y="144"/>
                  </a:lnTo>
                  <a:lnTo>
                    <a:pt x="5" y="146"/>
                  </a:lnTo>
                  <a:lnTo>
                    <a:pt x="7" y="148"/>
                  </a:lnTo>
                  <a:lnTo>
                    <a:pt x="9" y="150"/>
                  </a:lnTo>
                  <a:lnTo>
                    <a:pt x="12" y="150"/>
                  </a:lnTo>
                  <a:lnTo>
                    <a:pt x="15" y="151"/>
                  </a:lnTo>
                  <a:lnTo>
                    <a:pt x="15" y="15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3878490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 acquisition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7D866D9-59A5-4B00-9238-F4B486EFCF3E}"/>
              </a:ext>
            </a:extLst>
          </p:cNvPr>
          <p:cNvSpPr/>
          <p:nvPr/>
        </p:nvSpPr>
        <p:spPr>
          <a:xfrm>
            <a:off x="946002" y="1235661"/>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Labelling tool</a:t>
            </a:r>
          </a:p>
        </p:txBody>
      </p:sp>
      <p:sp>
        <p:nvSpPr>
          <p:cNvPr id="7" name="Rectangle 6">
            <a:extLst>
              <a:ext uri="{FF2B5EF4-FFF2-40B4-BE49-F238E27FC236}">
                <a16:creationId xmlns:a16="http://schemas.microsoft.com/office/drawing/2014/main" id="{A1ACFB5B-181D-4FB0-A216-F2B1DCD13D71}"/>
              </a:ext>
            </a:extLst>
          </p:cNvPr>
          <p:cNvSpPr/>
          <p:nvPr/>
        </p:nvSpPr>
        <p:spPr>
          <a:xfrm>
            <a:off x="946001" y="1491393"/>
            <a:ext cx="4606900" cy="954364"/>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To label the pieces, </a:t>
            </a:r>
            <a:r>
              <a:rPr lang="en-GB" sz="1400" b="1" dirty="0">
                <a:solidFill>
                  <a:schemeClr val="tx1">
                    <a:lumMod val="75000"/>
                    <a:lumOff val="25000"/>
                  </a:schemeClr>
                </a:solidFill>
                <a:cs typeface="Segoe UI" panose="020B0502040204020203" pitchFamily="34" charset="0"/>
              </a:rPr>
              <a:t>a tool was created </a:t>
            </a:r>
            <a:r>
              <a:rPr lang="en-GB" sz="1400" dirty="0">
                <a:solidFill>
                  <a:schemeClr val="tx1">
                    <a:lumMod val="75000"/>
                    <a:lumOff val="25000"/>
                  </a:schemeClr>
                </a:solidFill>
                <a:cs typeface="Segoe UI" panose="020B0502040204020203" pitchFamily="34" charset="0"/>
              </a:rPr>
              <a:t>that offers a GUI. This allows the user to quickly scan through all the generated snippets and assign them to the relative class, thus generating labelled samples to be fed to the network.</a:t>
            </a:r>
          </a:p>
        </p:txBody>
      </p:sp>
      <p:sp>
        <p:nvSpPr>
          <p:cNvPr id="9" name="Rectangle 8">
            <a:extLst>
              <a:ext uri="{FF2B5EF4-FFF2-40B4-BE49-F238E27FC236}">
                <a16:creationId xmlns:a16="http://schemas.microsoft.com/office/drawing/2014/main" id="{8553D79C-4ABC-4874-8A5D-C6A3B4107D7C}"/>
              </a:ext>
            </a:extLst>
          </p:cNvPr>
          <p:cNvSpPr/>
          <p:nvPr/>
        </p:nvSpPr>
        <p:spPr>
          <a:xfrm>
            <a:off x="946001" y="3665224"/>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Diamond crop</a:t>
            </a:r>
          </a:p>
        </p:txBody>
      </p:sp>
      <p:sp>
        <p:nvSpPr>
          <p:cNvPr id="10" name="Rectangle 9">
            <a:extLst>
              <a:ext uri="{FF2B5EF4-FFF2-40B4-BE49-F238E27FC236}">
                <a16:creationId xmlns:a16="http://schemas.microsoft.com/office/drawing/2014/main" id="{E65F7CF1-CE7B-41C8-95AD-A7175B6E81FE}"/>
              </a:ext>
            </a:extLst>
          </p:cNvPr>
          <p:cNvSpPr/>
          <p:nvPr/>
        </p:nvSpPr>
        <p:spPr>
          <a:xfrm>
            <a:off x="946000" y="3920956"/>
            <a:ext cx="4606900" cy="1441677"/>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Experiment have shown that the network can be deceived in cases where the board is cluttered, and more than one piece appear in the snippet. To solve this issue, </a:t>
            </a:r>
            <a:r>
              <a:rPr lang="en-GB" sz="1400" b="1" dirty="0">
                <a:solidFill>
                  <a:schemeClr val="tx1">
                    <a:lumMod val="75000"/>
                    <a:lumOff val="25000"/>
                  </a:schemeClr>
                </a:solidFill>
                <a:cs typeface="Segoe UI" panose="020B0502040204020203" pitchFamily="34" charset="0"/>
              </a:rPr>
              <a:t>samples were further cropped into a diamond shape</a:t>
            </a:r>
            <a:r>
              <a:rPr lang="en-GB" sz="1400" dirty="0">
                <a:solidFill>
                  <a:schemeClr val="tx1">
                    <a:lumMod val="75000"/>
                    <a:lumOff val="25000"/>
                  </a:schemeClr>
                </a:solidFill>
                <a:cs typeface="Segoe UI" panose="020B0502040204020203" pitchFamily="34" charset="0"/>
              </a:rPr>
              <a:t>, to help the network “concentrate” on the square relative to the sample.</a:t>
            </a:r>
          </a:p>
          <a:p>
            <a:pPr>
              <a:lnSpc>
                <a:spcPts val="1900"/>
              </a:lnSpc>
            </a:pPr>
            <a:endParaRPr lang="en-US" sz="1400" i="1" dirty="0">
              <a:solidFill>
                <a:schemeClr val="tx1">
                  <a:lumMod val="75000"/>
                  <a:lumOff val="25000"/>
                </a:schemeClr>
              </a:solidFill>
              <a:cs typeface="Segoe UI" panose="020B0502040204020203" pitchFamily="34" charset="0"/>
            </a:endParaRPr>
          </a:p>
        </p:txBody>
      </p:sp>
      <p:grpSp>
        <p:nvGrpSpPr>
          <p:cNvPr id="17" name="Group 16">
            <a:extLst>
              <a:ext uri="{FF2B5EF4-FFF2-40B4-BE49-F238E27FC236}">
                <a16:creationId xmlns:a16="http://schemas.microsoft.com/office/drawing/2014/main" id="{1D6DBE72-70C8-49EB-8B47-3C455D68A5C6}"/>
              </a:ext>
            </a:extLst>
          </p:cNvPr>
          <p:cNvGrpSpPr/>
          <p:nvPr/>
        </p:nvGrpSpPr>
        <p:grpSpPr>
          <a:xfrm>
            <a:off x="7838284" y="927839"/>
            <a:ext cx="3094779" cy="2290667"/>
            <a:chOff x="7838284" y="927839"/>
            <a:chExt cx="3094779" cy="2290667"/>
          </a:xfrm>
        </p:grpSpPr>
        <p:pic>
          <p:nvPicPr>
            <p:cNvPr id="3" name="Picture 2" descr="A picture containing indoor, sitting, small, white&#10;&#10;Description automatically generated">
              <a:extLst>
                <a:ext uri="{FF2B5EF4-FFF2-40B4-BE49-F238E27FC236}">
                  <a16:creationId xmlns:a16="http://schemas.microsoft.com/office/drawing/2014/main" id="{660691CC-02AC-4FAF-ACCF-59259D41F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43929" y="927839"/>
              <a:ext cx="1883491" cy="2081471"/>
            </a:xfrm>
            <a:prstGeom prst="rect">
              <a:avLst/>
            </a:prstGeom>
          </p:spPr>
        </p:pic>
        <p:sp>
          <p:nvSpPr>
            <p:cNvPr id="12" name="Text Box 34">
              <a:extLst>
                <a:ext uri="{FF2B5EF4-FFF2-40B4-BE49-F238E27FC236}">
                  <a16:creationId xmlns:a16="http://schemas.microsoft.com/office/drawing/2014/main" id="{282D1105-C346-4AC4-8C30-A68AC7D03813}"/>
                </a:ext>
              </a:extLst>
            </p:cNvPr>
            <p:cNvSpPr txBox="1"/>
            <p:nvPr/>
          </p:nvSpPr>
          <p:spPr>
            <a:xfrm>
              <a:off x="7838284" y="3016741"/>
              <a:ext cx="3094779" cy="2017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GUI of the labeling tool</a:t>
              </a:r>
            </a:p>
          </p:txBody>
        </p:sp>
      </p:grpSp>
      <p:grpSp>
        <p:nvGrpSpPr>
          <p:cNvPr id="16" name="Group 15">
            <a:extLst>
              <a:ext uri="{FF2B5EF4-FFF2-40B4-BE49-F238E27FC236}">
                <a16:creationId xmlns:a16="http://schemas.microsoft.com/office/drawing/2014/main" id="{D576C643-903D-4664-AEC0-7F65032B7FCD}"/>
              </a:ext>
            </a:extLst>
          </p:cNvPr>
          <p:cNvGrpSpPr/>
          <p:nvPr/>
        </p:nvGrpSpPr>
        <p:grpSpPr>
          <a:xfrm>
            <a:off x="7838284" y="3887144"/>
            <a:ext cx="3094779" cy="1509197"/>
            <a:chOff x="7838284" y="3887144"/>
            <a:chExt cx="3094779" cy="1509197"/>
          </a:xfrm>
        </p:grpSpPr>
        <p:pic>
          <p:nvPicPr>
            <p:cNvPr id="13" name="Picture 12" descr="A picture containing food&#10;&#10;Description automatically generated">
              <a:extLst>
                <a:ext uri="{FF2B5EF4-FFF2-40B4-BE49-F238E27FC236}">
                  <a16:creationId xmlns:a16="http://schemas.microsoft.com/office/drawing/2014/main" id="{FCADA35E-967A-4F2B-8D64-D8127872EC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47026" y="3887144"/>
              <a:ext cx="1277294" cy="1277294"/>
            </a:xfrm>
            <a:prstGeom prst="rect">
              <a:avLst/>
            </a:prstGeom>
          </p:spPr>
        </p:pic>
        <p:sp>
          <p:nvSpPr>
            <p:cNvPr id="15" name="Text Box 34">
              <a:extLst>
                <a:ext uri="{FF2B5EF4-FFF2-40B4-BE49-F238E27FC236}">
                  <a16:creationId xmlns:a16="http://schemas.microsoft.com/office/drawing/2014/main" id="{E733FCE6-3189-4357-A4D4-75A70135BA29}"/>
                </a:ext>
              </a:extLst>
            </p:cNvPr>
            <p:cNvSpPr txBox="1"/>
            <p:nvPr/>
          </p:nvSpPr>
          <p:spPr>
            <a:xfrm>
              <a:off x="7838284" y="5194576"/>
              <a:ext cx="3094779" cy="2017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Diamond cropped sample</a:t>
              </a:r>
            </a:p>
          </p:txBody>
        </p:sp>
      </p:grpSp>
    </p:spTree>
    <p:extLst>
      <p:ext uri="{BB962C8B-B14F-4D97-AF65-F5344CB8AC3E}">
        <p14:creationId xmlns:p14="http://schemas.microsoft.com/office/powerpoint/2010/main" val="14949078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B124AA62-713C-4E70-9D2F-D2DC878180A3}"/>
              </a:ext>
              <a:ext uri="{C183D7F6-B498-43B3-948B-1728B52AA6E4}">
                <adec:decorative xmlns:adec="http://schemas.microsoft.com/office/drawing/2017/decorative" val="1"/>
              </a:ext>
            </a:extLst>
          </p:cNvPr>
          <p:cNvSpPr/>
          <p:nvPr/>
        </p:nvSpPr>
        <p:spPr>
          <a:xfrm>
            <a:off x="0" y="994395"/>
            <a:ext cx="12192000" cy="1295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 acquisition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E5DA379-0530-4821-A958-2D7286097D68}"/>
              </a:ext>
              <a:ext uri="{C183D7F6-B498-43B3-948B-1728B52AA6E4}">
                <adec:decorative xmlns:adec="http://schemas.microsoft.com/office/drawing/2017/decorative" val="1"/>
              </a:ext>
            </a:extLst>
          </p:cNvPr>
          <p:cNvCxnSpPr>
            <a:cxnSpLocks/>
            <a:stCxn id="19" idx="6"/>
            <a:endCxn id="20" idx="2"/>
          </p:cNvCxnSpPr>
          <p:nvPr/>
        </p:nvCxnSpPr>
        <p:spPr>
          <a:xfrm>
            <a:off x="2336633" y="4229859"/>
            <a:ext cx="628660"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19" name="Oval 18">
            <a:extLst>
              <a:ext uri="{FF2B5EF4-FFF2-40B4-BE49-F238E27FC236}">
                <a16:creationId xmlns:a16="http://schemas.microsoft.com/office/drawing/2014/main" id="{B3986A27-56A8-4379-A7F6-89FD593D17F7}"/>
              </a:ext>
              <a:ext uri="{C183D7F6-B498-43B3-948B-1728B52AA6E4}">
                <adec:decorative xmlns:adec="http://schemas.microsoft.com/office/drawing/2017/decorative" val="1"/>
              </a:ext>
            </a:extLst>
          </p:cNvPr>
          <p:cNvSpPr/>
          <p:nvPr/>
        </p:nvSpPr>
        <p:spPr>
          <a:xfrm>
            <a:off x="749133" y="343610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75000"/>
                </a:schemeClr>
              </a:solidFill>
            </a:endParaRPr>
          </a:p>
        </p:txBody>
      </p:sp>
      <p:sp>
        <p:nvSpPr>
          <p:cNvPr id="20" name="Oval 19">
            <a:extLst>
              <a:ext uri="{FF2B5EF4-FFF2-40B4-BE49-F238E27FC236}">
                <a16:creationId xmlns:a16="http://schemas.microsoft.com/office/drawing/2014/main" id="{864F0068-50C7-4E39-9677-021F0D32E750}"/>
              </a:ext>
              <a:ext uri="{C183D7F6-B498-43B3-948B-1728B52AA6E4}">
                <adec:decorative xmlns:adec="http://schemas.microsoft.com/office/drawing/2017/decorative" val="1"/>
              </a:ext>
            </a:extLst>
          </p:cNvPr>
          <p:cNvSpPr/>
          <p:nvPr/>
        </p:nvSpPr>
        <p:spPr>
          <a:xfrm>
            <a:off x="2965293" y="3436109"/>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3CE9431-B963-4BBC-9536-1E69FDB21DA5}"/>
              </a:ext>
            </a:extLst>
          </p:cNvPr>
          <p:cNvSpPr/>
          <p:nvPr/>
        </p:nvSpPr>
        <p:spPr>
          <a:xfrm>
            <a:off x="857083" y="3953557"/>
            <a:ext cx="1371600" cy="492443"/>
          </a:xfrm>
          <a:prstGeom prst="rect">
            <a:avLst/>
          </a:prstGeom>
        </p:spPr>
        <p:txBody>
          <a:bodyPr wrap="square" lIns="0" tIns="0" rIns="0" bIns="0" anchor="ctr">
            <a:spAutoFit/>
          </a:bodyPr>
          <a:lstStyle/>
          <a:p>
            <a:pPr algn="ctr"/>
            <a:r>
              <a:rPr lang="en-GB" sz="1600" dirty="0">
                <a:solidFill>
                  <a:schemeClr val="bg1"/>
                </a:solidFill>
              </a:rPr>
              <a:t>Board pictures are ingested</a:t>
            </a:r>
            <a:endParaRPr lang="en-US" sz="1600" dirty="0">
              <a:solidFill>
                <a:schemeClr val="bg1"/>
              </a:solidFill>
            </a:endParaRPr>
          </a:p>
        </p:txBody>
      </p:sp>
      <p:sp>
        <p:nvSpPr>
          <p:cNvPr id="22" name="Rectangle 21">
            <a:extLst>
              <a:ext uri="{FF2B5EF4-FFF2-40B4-BE49-F238E27FC236}">
                <a16:creationId xmlns:a16="http://schemas.microsoft.com/office/drawing/2014/main" id="{6254F279-712C-4153-9EF6-828AB6E35799}"/>
              </a:ext>
            </a:extLst>
          </p:cNvPr>
          <p:cNvSpPr/>
          <p:nvPr/>
        </p:nvSpPr>
        <p:spPr>
          <a:xfrm>
            <a:off x="3078005" y="3837266"/>
            <a:ext cx="1371600" cy="738664"/>
          </a:xfrm>
          <a:prstGeom prst="rect">
            <a:avLst/>
          </a:prstGeom>
        </p:spPr>
        <p:txBody>
          <a:bodyPr wrap="square" lIns="0" tIns="0" rIns="0" bIns="0" anchor="ctr">
            <a:spAutoFit/>
          </a:bodyPr>
          <a:lstStyle/>
          <a:p>
            <a:pPr algn="ctr"/>
            <a:r>
              <a:rPr lang="en-US" sz="1600" dirty="0">
                <a:solidFill>
                  <a:schemeClr val="bg1"/>
                </a:solidFill>
              </a:rPr>
              <a:t>Corners manually selected</a:t>
            </a:r>
          </a:p>
        </p:txBody>
      </p:sp>
      <p:sp>
        <p:nvSpPr>
          <p:cNvPr id="29" name="Rectangle 28">
            <a:extLst>
              <a:ext uri="{FF2B5EF4-FFF2-40B4-BE49-F238E27FC236}">
                <a16:creationId xmlns:a16="http://schemas.microsoft.com/office/drawing/2014/main" id="{42B2782A-873B-401E-B9FA-2BEE0C03F180}"/>
              </a:ext>
            </a:extLst>
          </p:cNvPr>
          <p:cNvSpPr/>
          <p:nvPr/>
        </p:nvSpPr>
        <p:spPr>
          <a:xfrm>
            <a:off x="939986" y="1372048"/>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Acquisition workflow</a:t>
            </a:r>
          </a:p>
        </p:txBody>
      </p:sp>
      <p:sp>
        <p:nvSpPr>
          <p:cNvPr id="30" name="Rectangle 29">
            <a:extLst>
              <a:ext uri="{FF2B5EF4-FFF2-40B4-BE49-F238E27FC236}">
                <a16:creationId xmlns:a16="http://schemas.microsoft.com/office/drawing/2014/main" id="{FB3F07C6-4593-4C73-9220-9BD01C414C3B}"/>
              </a:ext>
            </a:extLst>
          </p:cNvPr>
          <p:cNvSpPr/>
          <p:nvPr/>
        </p:nvSpPr>
        <p:spPr>
          <a:xfrm>
            <a:off x="939986" y="1620249"/>
            <a:ext cx="4606900" cy="223394"/>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We summarize here the acquisition process for clarity</a:t>
            </a:r>
          </a:p>
        </p:txBody>
      </p:sp>
      <p:cxnSp>
        <p:nvCxnSpPr>
          <p:cNvPr id="34" name="Straight Arrow Connector 33">
            <a:extLst>
              <a:ext uri="{FF2B5EF4-FFF2-40B4-BE49-F238E27FC236}">
                <a16:creationId xmlns:a16="http://schemas.microsoft.com/office/drawing/2014/main" id="{236D03D4-024C-46FD-B57F-8A3ECF327D93}"/>
              </a:ext>
              <a:ext uri="{C183D7F6-B498-43B3-948B-1728B52AA6E4}">
                <adec:decorative xmlns:adec="http://schemas.microsoft.com/office/drawing/2017/decorative" val="1"/>
              </a:ext>
            </a:extLst>
          </p:cNvPr>
          <p:cNvCxnSpPr>
            <a:cxnSpLocks/>
          </p:cNvCxnSpPr>
          <p:nvPr/>
        </p:nvCxnSpPr>
        <p:spPr>
          <a:xfrm>
            <a:off x="4552793" y="4250670"/>
            <a:ext cx="628660"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07501239-0B31-42C5-A6E9-1E05F94006B7}"/>
              </a:ext>
              <a:ext uri="{C183D7F6-B498-43B3-948B-1728B52AA6E4}">
                <adec:decorative xmlns:adec="http://schemas.microsoft.com/office/drawing/2017/decorative" val="1"/>
              </a:ext>
            </a:extLst>
          </p:cNvPr>
          <p:cNvCxnSpPr>
            <a:cxnSpLocks/>
            <a:stCxn id="36" idx="6"/>
            <a:endCxn id="37" idx="2"/>
          </p:cNvCxnSpPr>
          <p:nvPr/>
        </p:nvCxnSpPr>
        <p:spPr>
          <a:xfrm>
            <a:off x="6768953" y="4229859"/>
            <a:ext cx="628660"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6" name="Oval 35">
            <a:extLst>
              <a:ext uri="{FF2B5EF4-FFF2-40B4-BE49-F238E27FC236}">
                <a16:creationId xmlns:a16="http://schemas.microsoft.com/office/drawing/2014/main" id="{79E9B91F-A4CC-4AE8-AB9D-8E401781B946}"/>
              </a:ext>
              <a:ext uri="{C183D7F6-B498-43B3-948B-1728B52AA6E4}">
                <adec:decorative xmlns:adec="http://schemas.microsoft.com/office/drawing/2017/decorative" val="1"/>
              </a:ext>
            </a:extLst>
          </p:cNvPr>
          <p:cNvSpPr/>
          <p:nvPr/>
        </p:nvSpPr>
        <p:spPr>
          <a:xfrm>
            <a:off x="5181453" y="343610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75000"/>
                </a:schemeClr>
              </a:solidFill>
            </a:endParaRPr>
          </a:p>
        </p:txBody>
      </p:sp>
      <p:sp>
        <p:nvSpPr>
          <p:cNvPr id="37" name="Oval 36">
            <a:extLst>
              <a:ext uri="{FF2B5EF4-FFF2-40B4-BE49-F238E27FC236}">
                <a16:creationId xmlns:a16="http://schemas.microsoft.com/office/drawing/2014/main" id="{F39E6603-40AE-42FB-9607-9328820E741E}"/>
              </a:ext>
              <a:ext uri="{C183D7F6-B498-43B3-948B-1728B52AA6E4}">
                <adec:decorative xmlns:adec="http://schemas.microsoft.com/office/drawing/2017/decorative" val="1"/>
              </a:ext>
            </a:extLst>
          </p:cNvPr>
          <p:cNvSpPr/>
          <p:nvPr/>
        </p:nvSpPr>
        <p:spPr>
          <a:xfrm>
            <a:off x="7397613" y="3436109"/>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a:extLst>
              <a:ext uri="{FF2B5EF4-FFF2-40B4-BE49-F238E27FC236}">
                <a16:creationId xmlns:a16="http://schemas.microsoft.com/office/drawing/2014/main" id="{685E2543-D2CC-428B-B246-E3DB63632FFA}"/>
              </a:ext>
            </a:extLst>
          </p:cNvPr>
          <p:cNvSpPr/>
          <p:nvPr/>
        </p:nvSpPr>
        <p:spPr>
          <a:xfrm>
            <a:off x="5294165" y="3881338"/>
            <a:ext cx="1371600" cy="738664"/>
          </a:xfrm>
          <a:prstGeom prst="rect">
            <a:avLst/>
          </a:prstGeom>
        </p:spPr>
        <p:txBody>
          <a:bodyPr wrap="square" lIns="0" tIns="0" rIns="0" bIns="0" anchor="ctr">
            <a:spAutoFit/>
          </a:bodyPr>
          <a:lstStyle/>
          <a:p>
            <a:pPr algn="ctr"/>
            <a:r>
              <a:rPr lang="en-GB" sz="1600" dirty="0">
                <a:solidFill>
                  <a:schemeClr val="bg1"/>
                </a:solidFill>
              </a:rPr>
              <a:t>Image cropped to obtain samples</a:t>
            </a:r>
            <a:endParaRPr lang="en-US" sz="1600" dirty="0">
              <a:solidFill>
                <a:schemeClr val="bg1"/>
              </a:solidFill>
            </a:endParaRPr>
          </a:p>
        </p:txBody>
      </p:sp>
      <p:sp>
        <p:nvSpPr>
          <p:cNvPr id="39" name="Rectangle 38">
            <a:extLst>
              <a:ext uri="{FF2B5EF4-FFF2-40B4-BE49-F238E27FC236}">
                <a16:creationId xmlns:a16="http://schemas.microsoft.com/office/drawing/2014/main" id="{7BEBFD83-17D0-45CD-BF73-D674D4E5D1AE}"/>
              </a:ext>
            </a:extLst>
          </p:cNvPr>
          <p:cNvSpPr/>
          <p:nvPr/>
        </p:nvSpPr>
        <p:spPr>
          <a:xfrm>
            <a:off x="7510325" y="3837266"/>
            <a:ext cx="1371600" cy="738664"/>
          </a:xfrm>
          <a:prstGeom prst="rect">
            <a:avLst/>
          </a:prstGeom>
        </p:spPr>
        <p:txBody>
          <a:bodyPr wrap="square" lIns="0" tIns="0" rIns="0" bIns="0" anchor="ctr">
            <a:spAutoFit/>
          </a:bodyPr>
          <a:lstStyle/>
          <a:p>
            <a:pPr algn="ctr"/>
            <a:r>
              <a:rPr lang="en-US" sz="1600" dirty="0">
                <a:solidFill>
                  <a:schemeClr val="bg1"/>
                </a:solidFill>
              </a:rPr>
              <a:t>Samples are manually labelled</a:t>
            </a:r>
          </a:p>
        </p:txBody>
      </p:sp>
      <p:cxnSp>
        <p:nvCxnSpPr>
          <p:cNvPr id="40" name="Straight Arrow Connector 39">
            <a:extLst>
              <a:ext uri="{FF2B5EF4-FFF2-40B4-BE49-F238E27FC236}">
                <a16:creationId xmlns:a16="http://schemas.microsoft.com/office/drawing/2014/main" id="{2611724C-D6C8-45C5-AB27-2723DEB9789D}"/>
              </a:ext>
              <a:ext uri="{C183D7F6-B498-43B3-948B-1728B52AA6E4}">
                <adec:decorative xmlns:adec="http://schemas.microsoft.com/office/drawing/2017/decorative" val="1"/>
              </a:ext>
            </a:extLst>
          </p:cNvPr>
          <p:cNvCxnSpPr>
            <a:cxnSpLocks/>
          </p:cNvCxnSpPr>
          <p:nvPr/>
        </p:nvCxnSpPr>
        <p:spPr>
          <a:xfrm>
            <a:off x="8985113" y="4250670"/>
            <a:ext cx="628660" cy="0"/>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B1E80BF0-6A7D-4295-87BD-4CFBC99DB4BB}"/>
              </a:ext>
              <a:ext uri="{C183D7F6-B498-43B3-948B-1728B52AA6E4}">
                <adec:decorative xmlns:adec="http://schemas.microsoft.com/office/drawing/2017/decorative" val="1"/>
              </a:ext>
            </a:extLst>
          </p:cNvPr>
          <p:cNvSpPr/>
          <p:nvPr/>
        </p:nvSpPr>
        <p:spPr>
          <a:xfrm>
            <a:off x="9613773" y="343610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75000"/>
                </a:schemeClr>
              </a:solidFill>
            </a:endParaRPr>
          </a:p>
        </p:txBody>
      </p:sp>
      <p:sp>
        <p:nvSpPr>
          <p:cNvPr id="44" name="Rectangle 43">
            <a:extLst>
              <a:ext uri="{FF2B5EF4-FFF2-40B4-BE49-F238E27FC236}">
                <a16:creationId xmlns:a16="http://schemas.microsoft.com/office/drawing/2014/main" id="{62AD14E7-DCCC-45D5-A6C0-BA9B84C3D4C0}"/>
              </a:ext>
            </a:extLst>
          </p:cNvPr>
          <p:cNvSpPr/>
          <p:nvPr/>
        </p:nvSpPr>
        <p:spPr>
          <a:xfrm>
            <a:off x="9721723" y="3830447"/>
            <a:ext cx="1371600" cy="738664"/>
          </a:xfrm>
          <a:prstGeom prst="rect">
            <a:avLst/>
          </a:prstGeom>
        </p:spPr>
        <p:txBody>
          <a:bodyPr wrap="square" lIns="0" tIns="0" rIns="0" bIns="0" anchor="ctr">
            <a:spAutoFit/>
          </a:bodyPr>
          <a:lstStyle/>
          <a:p>
            <a:pPr algn="ctr"/>
            <a:r>
              <a:rPr lang="en-GB" sz="1600" dirty="0">
                <a:solidFill>
                  <a:schemeClr val="bg1"/>
                </a:solidFill>
              </a:rPr>
              <a:t>Samples are diamond cropped</a:t>
            </a:r>
            <a:endParaRPr lang="en-US" sz="1600" dirty="0">
              <a:solidFill>
                <a:schemeClr val="bg1"/>
              </a:solidFill>
            </a:endParaRPr>
          </a:p>
        </p:txBody>
      </p:sp>
    </p:spTree>
    <p:extLst>
      <p:ext uri="{BB962C8B-B14F-4D97-AF65-F5344CB8AC3E}">
        <p14:creationId xmlns:p14="http://schemas.microsoft.com/office/powerpoint/2010/main" val="1908437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BB24DAB-E274-46D4-9609-A0FD31B79B18}"/>
              </a:ext>
              <a:ext uri="{C183D7F6-B498-43B3-948B-1728B52AA6E4}">
                <adec:decorative xmlns:adec="http://schemas.microsoft.com/office/drawing/2017/decorative" val="1"/>
              </a:ext>
            </a:extLst>
          </p:cNvPr>
          <p:cNvSpPr/>
          <p:nvPr/>
        </p:nvSpPr>
        <p:spPr>
          <a:xfrm>
            <a:off x="0" y="994395"/>
            <a:ext cx="12192000" cy="243459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Classifier network</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F910804D-0EEC-4092-9115-DD3BDF7FDEF0}"/>
              </a:ext>
            </a:extLst>
          </p:cNvPr>
          <p:cNvSpPr/>
          <p:nvPr/>
        </p:nvSpPr>
        <p:spPr>
          <a:xfrm>
            <a:off x="2883087" y="1235661"/>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Model and training</a:t>
            </a:r>
          </a:p>
        </p:txBody>
      </p:sp>
      <p:sp>
        <p:nvSpPr>
          <p:cNvPr id="7" name="Rectangle 6">
            <a:extLst>
              <a:ext uri="{FF2B5EF4-FFF2-40B4-BE49-F238E27FC236}">
                <a16:creationId xmlns:a16="http://schemas.microsoft.com/office/drawing/2014/main" id="{5D5A7EA9-4D70-435A-AC7E-AC2D037E1ECB}"/>
              </a:ext>
            </a:extLst>
          </p:cNvPr>
          <p:cNvSpPr/>
          <p:nvPr/>
        </p:nvSpPr>
        <p:spPr>
          <a:xfrm>
            <a:off x="2883086" y="1491393"/>
            <a:ext cx="6621862" cy="1685333"/>
          </a:xfrm>
          <a:prstGeom prst="rect">
            <a:avLst/>
          </a:prstGeom>
        </p:spPr>
        <p:txBody>
          <a:bodyPr wrap="square" lIns="0" tIns="0" rIns="0" bIns="0" anchor="t">
            <a:spAutoFit/>
          </a:bodyPr>
          <a:lstStyle/>
          <a:p>
            <a:pPr>
              <a:lnSpc>
                <a:spcPts val="1900"/>
              </a:lnSpc>
            </a:pPr>
            <a:r>
              <a:rPr lang="en-US" sz="1400" dirty="0"/>
              <a:t>A pre-trained ResNET 50 was taken and the </a:t>
            </a:r>
            <a:r>
              <a:rPr lang="en-US" sz="1400" b="1" dirty="0"/>
              <a:t>last layer was replaced </a:t>
            </a:r>
            <a:r>
              <a:rPr lang="en-US" sz="1400" dirty="0"/>
              <a:t>to perform transfer learning. </a:t>
            </a:r>
          </a:p>
          <a:p>
            <a:pPr>
              <a:lnSpc>
                <a:spcPts val="1900"/>
              </a:lnSpc>
            </a:pPr>
            <a:endParaRPr lang="en-US" sz="1400" dirty="0"/>
          </a:p>
          <a:p>
            <a:pPr>
              <a:lnSpc>
                <a:spcPts val="1900"/>
              </a:lnSpc>
            </a:pPr>
            <a:r>
              <a:rPr lang="en-US" sz="1400" dirty="0"/>
              <a:t>Samples were rescaled to 224x224 to fit to the network input and </a:t>
            </a:r>
            <a:r>
              <a:rPr lang="en-US" sz="1400" b="1" dirty="0"/>
              <a:t>augmentation was performed</a:t>
            </a:r>
            <a:r>
              <a:rPr lang="en-US" sz="1400" dirty="0"/>
              <a:t> in the form of random translations and rotations of the input image.</a:t>
            </a:r>
          </a:p>
          <a:p>
            <a:pPr>
              <a:lnSpc>
                <a:spcPts val="1900"/>
              </a:lnSpc>
            </a:pPr>
            <a:endParaRPr lang="en-US" sz="1400" dirty="0"/>
          </a:p>
          <a:p>
            <a:pPr>
              <a:lnSpc>
                <a:spcPts val="1900"/>
              </a:lnSpc>
            </a:pPr>
            <a:r>
              <a:rPr lang="en-US" sz="1400" dirty="0">
                <a:solidFill>
                  <a:schemeClr val="tx1">
                    <a:lumMod val="75000"/>
                    <a:lumOff val="25000"/>
                  </a:schemeClr>
                </a:solidFill>
                <a:cs typeface="Segoe UI" panose="020B0502040204020203" pitchFamily="34" charset="0"/>
              </a:rPr>
              <a:t>Training was performed using SGDM optimizer and cross entropy loss.</a:t>
            </a:r>
            <a:endParaRPr lang="en-GB" sz="1400" dirty="0">
              <a:solidFill>
                <a:schemeClr val="tx1">
                  <a:lumMod val="75000"/>
                  <a:lumOff val="25000"/>
                </a:schemeClr>
              </a:solidFill>
              <a:cs typeface="Segoe UI" panose="020B0502040204020203" pitchFamily="34" charset="0"/>
            </a:endParaRPr>
          </a:p>
        </p:txBody>
      </p:sp>
      <p:grpSp>
        <p:nvGrpSpPr>
          <p:cNvPr id="30" name="Group 29">
            <a:extLst>
              <a:ext uri="{FF2B5EF4-FFF2-40B4-BE49-F238E27FC236}">
                <a16:creationId xmlns:a16="http://schemas.microsoft.com/office/drawing/2014/main" id="{D17501AD-EEC5-4712-9877-6DDB13F4679E}"/>
              </a:ext>
            </a:extLst>
          </p:cNvPr>
          <p:cNvGrpSpPr/>
          <p:nvPr/>
        </p:nvGrpSpPr>
        <p:grpSpPr>
          <a:xfrm>
            <a:off x="765126" y="3609475"/>
            <a:ext cx="10857781" cy="2898159"/>
            <a:chOff x="136632" y="3507205"/>
            <a:chExt cx="10857781" cy="2898159"/>
          </a:xfrm>
        </p:grpSpPr>
        <p:pic>
          <p:nvPicPr>
            <p:cNvPr id="2" name="Picture 1">
              <a:extLst>
                <a:ext uri="{FF2B5EF4-FFF2-40B4-BE49-F238E27FC236}">
                  <a16:creationId xmlns:a16="http://schemas.microsoft.com/office/drawing/2014/main" id="{5C5840F7-3516-41A2-8E89-9B222E5E3203}"/>
                </a:ext>
              </a:extLst>
            </p:cNvPr>
            <p:cNvPicPr>
              <a:picLocks noChangeAspect="1"/>
            </p:cNvPicPr>
            <p:nvPr/>
          </p:nvPicPr>
          <p:blipFill>
            <a:blip r:embed="rId3"/>
            <a:stretch>
              <a:fillRect/>
            </a:stretch>
          </p:blipFill>
          <p:spPr>
            <a:xfrm rot="16200000">
              <a:off x="1739827" y="1904010"/>
              <a:ext cx="940220" cy="4146610"/>
            </a:xfrm>
            <a:prstGeom prst="rect">
              <a:avLst/>
            </a:prstGeom>
          </p:spPr>
        </p:pic>
        <p:pic>
          <p:nvPicPr>
            <p:cNvPr id="3" name="Picture 2">
              <a:extLst>
                <a:ext uri="{FF2B5EF4-FFF2-40B4-BE49-F238E27FC236}">
                  <a16:creationId xmlns:a16="http://schemas.microsoft.com/office/drawing/2014/main" id="{4DB7F5CA-6C07-4EE8-B0C8-CC7A79025D8A}"/>
                </a:ext>
              </a:extLst>
            </p:cNvPr>
            <p:cNvPicPr>
              <a:picLocks noChangeAspect="1"/>
            </p:cNvPicPr>
            <p:nvPr/>
          </p:nvPicPr>
          <p:blipFill>
            <a:blip r:embed="rId4"/>
            <a:stretch>
              <a:fillRect/>
            </a:stretch>
          </p:blipFill>
          <p:spPr>
            <a:xfrm rot="16200000">
              <a:off x="6281977" y="1585401"/>
              <a:ext cx="813122" cy="4886861"/>
            </a:xfrm>
            <a:prstGeom prst="rect">
              <a:avLst/>
            </a:prstGeom>
          </p:spPr>
        </p:pic>
        <p:pic>
          <p:nvPicPr>
            <p:cNvPr id="5" name="Picture 4">
              <a:extLst>
                <a:ext uri="{FF2B5EF4-FFF2-40B4-BE49-F238E27FC236}">
                  <a16:creationId xmlns:a16="http://schemas.microsoft.com/office/drawing/2014/main" id="{C163EFC7-EA33-4596-8CAA-A22C060B9FB3}"/>
                </a:ext>
              </a:extLst>
            </p:cNvPr>
            <p:cNvPicPr>
              <a:picLocks noChangeAspect="1"/>
            </p:cNvPicPr>
            <p:nvPr/>
          </p:nvPicPr>
          <p:blipFill>
            <a:blip r:embed="rId5"/>
            <a:stretch>
              <a:fillRect/>
            </a:stretch>
          </p:blipFill>
          <p:spPr>
            <a:xfrm rot="16200000">
              <a:off x="6256864" y="2526672"/>
              <a:ext cx="863346" cy="4886864"/>
            </a:xfrm>
            <a:prstGeom prst="rect">
              <a:avLst/>
            </a:prstGeom>
          </p:spPr>
        </p:pic>
        <p:pic>
          <p:nvPicPr>
            <p:cNvPr id="10" name="Picture 9">
              <a:extLst>
                <a:ext uri="{FF2B5EF4-FFF2-40B4-BE49-F238E27FC236}">
                  <a16:creationId xmlns:a16="http://schemas.microsoft.com/office/drawing/2014/main" id="{914A8CDE-AAD8-4104-8A8E-850F5C7256AC}"/>
                </a:ext>
              </a:extLst>
            </p:cNvPr>
            <p:cNvPicPr>
              <a:picLocks noChangeAspect="1"/>
            </p:cNvPicPr>
            <p:nvPr/>
          </p:nvPicPr>
          <p:blipFill>
            <a:blip r:embed="rId6"/>
            <a:stretch>
              <a:fillRect/>
            </a:stretch>
          </p:blipFill>
          <p:spPr>
            <a:xfrm rot="16200000">
              <a:off x="6304381" y="3514937"/>
              <a:ext cx="820413" cy="4938965"/>
            </a:xfrm>
            <a:prstGeom prst="rect">
              <a:avLst/>
            </a:prstGeom>
          </p:spPr>
        </p:pic>
        <p:pic>
          <p:nvPicPr>
            <p:cNvPr id="12" name="Picture 11">
              <a:extLst>
                <a:ext uri="{FF2B5EF4-FFF2-40B4-BE49-F238E27FC236}">
                  <a16:creationId xmlns:a16="http://schemas.microsoft.com/office/drawing/2014/main" id="{F1A167A9-ED26-4EFD-8532-599C66BED533}"/>
                </a:ext>
              </a:extLst>
            </p:cNvPr>
            <p:cNvPicPr>
              <a:picLocks noChangeAspect="1"/>
            </p:cNvPicPr>
            <p:nvPr/>
          </p:nvPicPr>
          <p:blipFill>
            <a:blip r:embed="rId7"/>
            <a:stretch>
              <a:fillRect/>
            </a:stretch>
          </p:blipFill>
          <p:spPr>
            <a:xfrm rot="16200000">
              <a:off x="9606402" y="5017354"/>
              <a:ext cx="959663" cy="1816358"/>
            </a:xfrm>
            <a:prstGeom prst="rect">
              <a:avLst/>
            </a:prstGeom>
          </p:spPr>
        </p:pic>
        <p:cxnSp>
          <p:nvCxnSpPr>
            <p:cNvPr id="15" name="Straight Connector 14">
              <a:extLst>
                <a:ext uri="{FF2B5EF4-FFF2-40B4-BE49-F238E27FC236}">
                  <a16:creationId xmlns:a16="http://schemas.microsoft.com/office/drawing/2014/main" id="{857F2238-7352-4541-A3CB-E376CC4A3B16}"/>
                </a:ext>
              </a:extLst>
            </p:cNvPr>
            <p:cNvCxnSpPr>
              <a:cxnSpLocks/>
            </p:cNvCxnSpPr>
            <p:nvPr/>
          </p:nvCxnSpPr>
          <p:spPr>
            <a:xfrm flipV="1">
              <a:off x="9132935" y="4084349"/>
              <a:ext cx="0" cy="460097"/>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BBB1762-BFD1-4159-8294-BF84B9CCC7F1}"/>
                </a:ext>
              </a:extLst>
            </p:cNvPr>
            <p:cNvCxnSpPr>
              <a:cxnSpLocks/>
            </p:cNvCxnSpPr>
            <p:nvPr/>
          </p:nvCxnSpPr>
          <p:spPr>
            <a:xfrm flipV="1">
              <a:off x="4086225" y="4544447"/>
              <a:ext cx="5045744" cy="19457"/>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F8FE7AD-D2D5-43CB-8E33-6468F1A4D7F9}"/>
                </a:ext>
              </a:extLst>
            </p:cNvPr>
            <p:cNvCxnSpPr>
              <a:cxnSpLocks/>
            </p:cNvCxnSpPr>
            <p:nvPr/>
          </p:nvCxnSpPr>
          <p:spPr>
            <a:xfrm flipV="1">
              <a:off x="4086225" y="4563905"/>
              <a:ext cx="0" cy="513421"/>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6A63144-605C-44E9-9B05-F82FA235D9B5}"/>
                </a:ext>
              </a:extLst>
            </p:cNvPr>
            <p:cNvCxnSpPr>
              <a:cxnSpLocks/>
            </p:cNvCxnSpPr>
            <p:nvPr/>
          </p:nvCxnSpPr>
          <p:spPr>
            <a:xfrm flipH="1">
              <a:off x="4086225" y="5077326"/>
              <a:ext cx="157914"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A00DC4C-DD1F-40A9-B57F-59BEAFA7D7D5}"/>
                </a:ext>
              </a:extLst>
            </p:cNvPr>
            <p:cNvCxnSpPr>
              <a:cxnSpLocks/>
            </p:cNvCxnSpPr>
            <p:nvPr/>
          </p:nvCxnSpPr>
          <p:spPr>
            <a:xfrm flipV="1">
              <a:off x="9132935" y="5074718"/>
              <a:ext cx="0" cy="460097"/>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DFA94EB-0212-45F0-AC48-F8B21E192896}"/>
                </a:ext>
              </a:extLst>
            </p:cNvPr>
            <p:cNvCxnSpPr>
              <a:cxnSpLocks/>
            </p:cNvCxnSpPr>
            <p:nvPr/>
          </p:nvCxnSpPr>
          <p:spPr>
            <a:xfrm flipV="1">
              <a:off x="4086225" y="5534816"/>
              <a:ext cx="5045744" cy="19457"/>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1481E01E-916D-46B7-ABB5-323B82913EB5}"/>
                </a:ext>
              </a:extLst>
            </p:cNvPr>
            <p:cNvCxnSpPr>
              <a:cxnSpLocks/>
            </p:cNvCxnSpPr>
            <p:nvPr/>
          </p:nvCxnSpPr>
          <p:spPr>
            <a:xfrm flipV="1">
              <a:off x="4086225" y="5554274"/>
              <a:ext cx="0" cy="513421"/>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5F7B2D56-214E-4CB4-B229-C0A42CA815B6}"/>
                </a:ext>
              </a:extLst>
            </p:cNvPr>
            <p:cNvCxnSpPr>
              <a:cxnSpLocks/>
            </p:cNvCxnSpPr>
            <p:nvPr/>
          </p:nvCxnSpPr>
          <p:spPr>
            <a:xfrm flipH="1">
              <a:off x="4086225" y="6067695"/>
              <a:ext cx="157914" cy="0"/>
            </a:xfrm>
            <a:prstGeom prst="line">
              <a:avLst/>
            </a:prstGeom>
            <a:ln>
              <a:solidFill>
                <a:schemeClr val="accent5">
                  <a:lumMod val="40000"/>
                  <a:lumOff val="60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58644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Board location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CDDDD458-016F-4F48-8840-9BC451B6D4D7}"/>
              </a:ext>
            </a:extLst>
          </p:cNvPr>
          <p:cNvSpPr/>
          <p:nvPr/>
        </p:nvSpPr>
        <p:spPr>
          <a:xfrm>
            <a:off x="946002" y="1235661"/>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Houhg lines</a:t>
            </a:r>
          </a:p>
        </p:txBody>
      </p:sp>
      <p:sp>
        <p:nvSpPr>
          <p:cNvPr id="7" name="Rectangle 6">
            <a:extLst>
              <a:ext uri="{FF2B5EF4-FFF2-40B4-BE49-F238E27FC236}">
                <a16:creationId xmlns:a16="http://schemas.microsoft.com/office/drawing/2014/main" id="{92B12A7F-88DC-4D5E-BF9F-84DEC1E1873A}"/>
              </a:ext>
            </a:extLst>
          </p:cNvPr>
          <p:cNvSpPr/>
          <p:nvPr/>
        </p:nvSpPr>
        <p:spPr>
          <a:xfrm>
            <a:off x="946001" y="1491393"/>
            <a:ext cx="4606900" cy="1441677"/>
          </a:xfrm>
          <a:prstGeom prst="rect">
            <a:avLst/>
          </a:prstGeom>
        </p:spPr>
        <p:txBody>
          <a:bodyPr wrap="square" lIns="0" tIns="0" rIns="0" bIns="0" anchor="t">
            <a:spAutoFit/>
          </a:bodyPr>
          <a:lstStyle/>
          <a:p>
            <a:pPr>
              <a:lnSpc>
                <a:spcPts val="1900"/>
              </a:lnSpc>
            </a:pPr>
            <a:r>
              <a:rPr lang="en-US" sz="1400" dirty="0"/>
              <a:t>Hough lines are used to find the board in the image. As </a:t>
            </a:r>
            <a:r>
              <a:rPr lang="en-US" sz="1400" b="1" dirty="0"/>
              <a:t>the board has very sharp features</a:t>
            </a:r>
            <a:r>
              <a:rPr lang="en-US" sz="1400" dirty="0"/>
              <a:t>, it is easy to find it even if the image background is not completely featureless. </a:t>
            </a:r>
          </a:p>
          <a:p>
            <a:pPr>
              <a:lnSpc>
                <a:spcPts val="1900"/>
              </a:lnSpc>
            </a:pPr>
            <a:endParaRPr lang="en-US" sz="1400" dirty="0">
              <a:solidFill>
                <a:schemeClr val="tx1">
                  <a:lumMod val="75000"/>
                  <a:lumOff val="25000"/>
                </a:schemeClr>
              </a:solidFill>
              <a:cs typeface="Segoe UI" panose="020B0502040204020203" pitchFamily="34" charset="0"/>
            </a:endParaRPr>
          </a:p>
          <a:p>
            <a:pPr>
              <a:lnSpc>
                <a:spcPts val="1900"/>
              </a:lnSpc>
            </a:pPr>
            <a:r>
              <a:rPr lang="en-US" sz="1400" dirty="0"/>
              <a:t>The board is composed of an 8×8 grid, so we look for the 18 most prominent lines in the original image.</a:t>
            </a:r>
            <a:endParaRPr lang="en-GB" sz="1400" dirty="0">
              <a:solidFill>
                <a:schemeClr val="tx1">
                  <a:lumMod val="75000"/>
                  <a:lumOff val="25000"/>
                </a:schemeClr>
              </a:solidFill>
              <a:cs typeface="Segoe UI" panose="020B0502040204020203" pitchFamily="34" charset="0"/>
            </a:endParaRPr>
          </a:p>
        </p:txBody>
      </p:sp>
      <p:sp>
        <p:nvSpPr>
          <p:cNvPr id="9" name="Rectangle 8">
            <a:extLst>
              <a:ext uri="{FF2B5EF4-FFF2-40B4-BE49-F238E27FC236}">
                <a16:creationId xmlns:a16="http://schemas.microsoft.com/office/drawing/2014/main" id="{8F00F074-4A3A-462A-A794-5354D3F9785D}"/>
              </a:ext>
            </a:extLst>
          </p:cNvPr>
          <p:cNvSpPr/>
          <p:nvPr/>
        </p:nvSpPr>
        <p:spPr>
          <a:xfrm>
            <a:off x="946001" y="3665224"/>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Alternating gradient property</a:t>
            </a:r>
          </a:p>
        </p:txBody>
      </p:sp>
      <p:sp>
        <p:nvSpPr>
          <p:cNvPr id="10" name="Rectangle 9">
            <a:extLst>
              <a:ext uri="{FF2B5EF4-FFF2-40B4-BE49-F238E27FC236}">
                <a16:creationId xmlns:a16="http://schemas.microsoft.com/office/drawing/2014/main" id="{0F570BA2-8BD2-4A7D-B7DD-778B1D384462}"/>
              </a:ext>
            </a:extLst>
          </p:cNvPr>
          <p:cNvSpPr/>
          <p:nvPr/>
        </p:nvSpPr>
        <p:spPr>
          <a:xfrm>
            <a:off x="946000" y="3920956"/>
            <a:ext cx="4606900" cy="1685333"/>
          </a:xfrm>
          <a:prstGeom prst="rect">
            <a:avLst/>
          </a:prstGeom>
        </p:spPr>
        <p:txBody>
          <a:bodyPr wrap="square" lIns="0" tIns="0" rIns="0" bIns="0" anchor="t">
            <a:spAutoFit/>
          </a:bodyPr>
          <a:lstStyle/>
          <a:p>
            <a:pPr>
              <a:lnSpc>
                <a:spcPts val="1900"/>
              </a:lnSpc>
            </a:pPr>
            <a:r>
              <a:rPr lang="en-US" sz="1400" dirty="0"/>
              <a:t>Lines that divide the board squares internally will have, on the regions near to both sides of the line, a </a:t>
            </a:r>
            <a:r>
              <a:rPr lang="en-US" sz="1400" b="1" dirty="0"/>
              <a:t>pattern of alternating dark/light sequences</a:t>
            </a:r>
            <a:r>
              <a:rPr lang="en-US" sz="1400" dirty="0"/>
              <a:t>. Lines on the side of the board, will instead present this pattern on at most one side.</a:t>
            </a:r>
          </a:p>
          <a:p>
            <a:pPr>
              <a:lnSpc>
                <a:spcPts val="1900"/>
              </a:lnSpc>
            </a:pPr>
            <a:endParaRPr lang="en-US" sz="1400" i="1" dirty="0">
              <a:solidFill>
                <a:schemeClr val="tx1">
                  <a:lumMod val="75000"/>
                  <a:lumOff val="25000"/>
                </a:schemeClr>
              </a:solidFill>
              <a:cs typeface="Segoe UI" panose="020B0502040204020203" pitchFamily="34" charset="0"/>
            </a:endParaRPr>
          </a:p>
          <a:p>
            <a:pPr>
              <a:lnSpc>
                <a:spcPts val="1900"/>
              </a:lnSpc>
            </a:pPr>
            <a:r>
              <a:rPr lang="en-US" sz="1400" dirty="0">
                <a:solidFill>
                  <a:schemeClr val="tx1">
                    <a:lumMod val="75000"/>
                    <a:lumOff val="25000"/>
                  </a:schemeClr>
                </a:solidFill>
                <a:cs typeface="Segoe UI" panose="020B0502040204020203" pitchFamily="34" charset="0"/>
              </a:rPr>
              <a:t>We select only the latter group of lines hence obtaining the </a:t>
            </a:r>
            <a:r>
              <a:rPr lang="en-US" sz="1400" b="1" dirty="0">
                <a:solidFill>
                  <a:schemeClr val="tx1">
                    <a:lumMod val="75000"/>
                    <a:lumOff val="25000"/>
                  </a:schemeClr>
                </a:solidFill>
                <a:cs typeface="Segoe UI" panose="020B0502040204020203" pitchFamily="34" charset="0"/>
              </a:rPr>
              <a:t>board contour</a:t>
            </a:r>
            <a:r>
              <a:rPr lang="en-US" sz="1400" dirty="0">
                <a:solidFill>
                  <a:schemeClr val="tx1">
                    <a:lumMod val="75000"/>
                    <a:lumOff val="25000"/>
                  </a:schemeClr>
                </a:solidFill>
                <a:cs typeface="Segoe UI" panose="020B0502040204020203" pitchFamily="34" charset="0"/>
              </a:rPr>
              <a:t>.</a:t>
            </a:r>
          </a:p>
        </p:txBody>
      </p:sp>
      <p:grpSp>
        <p:nvGrpSpPr>
          <p:cNvPr id="12" name="Group 11">
            <a:extLst>
              <a:ext uri="{FF2B5EF4-FFF2-40B4-BE49-F238E27FC236}">
                <a16:creationId xmlns:a16="http://schemas.microsoft.com/office/drawing/2014/main" id="{BB87C841-A4FE-42FF-AA2A-BD669C1085A3}"/>
              </a:ext>
            </a:extLst>
          </p:cNvPr>
          <p:cNvGrpSpPr/>
          <p:nvPr/>
        </p:nvGrpSpPr>
        <p:grpSpPr>
          <a:xfrm>
            <a:off x="7806117" y="855297"/>
            <a:ext cx="2770505" cy="2526734"/>
            <a:chOff x="0" y="-4063"/>
            <a:chExt cx="2770934" cy="2526734"/>
          </a:xfrm>
        </p:grpSpPr>
        <p:pic>
          <p:nvPicPr>
            <p:cNvPr id="13" name="Picture 12">
              <a:extLst>
                <a:ext uri="{FF2B5EF4-FFF2-40B4-BE49-F238E27FC236}">
                  <a16:creationId xmlns:a16="http://schemas.microsoft.com/office/drawing/2014/main" id="{C5D7C782-451C-4E0F-AFDF-DD81D94D416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79" y="-4063"/>
              <a:ext cx="2726055" cy="2388235"/>
            </a:xfrm>
            <a:prstGeom prst="rect">
              <a:avLst/>
            </a:prstGeom>
          </p:spPr>
        </p:pic>
        <p:sp>
          <p:nvSpPr>
            <p:cNvPr id="15" name="Text Box 11">
              <a:extLst>
                <a:ext uri="{FF2B5EF4-FFF2-40B4-BE49-F238E27FC236}">
                  <a16:creationId xmlns:a16="http://schemas.microsoft.com/office/drawing/2014/main" id="{F652353B-82BE-4821-AD78-C0BC25023F7D}"/>
                </a:ext>
              </a:extLst>
            </p:cNvPr>
            <p:cNvSpPr txBox="1"/>
            <p:nvPr/>
          </p:nvSpPr>
          <p:spPr>
            <a:xfrm>
              <a:off x="0" y="2384172"/>
              <a:ext cx="2726055" cy="1384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Analysis of alternating gradient property</a:t>
              </a:r>
            </a:p>
          </p:txBody>
        </p:sp>
      </p:grpSp>
      <p:grpSp>
        <p:nvGrpSpPr>
          <p:cNvPr id="16" name="Group 15">
            <a:extLst>
              <a:ext uri="{FF2B5EF4-FFF2-40B4-BE49-F238E27FC236}">
                <a16:creationId xmlns:a16="http://schemas.microsoft.com/office/drawing/2014/main" id="{D60FD8FA-A14B-4A13-B514-62DC92D9703C}"/>
              </a:ext>
            </a:extLst>
          </p:cNvPr>
          <p:cNvGrpSpPr/>
          <p:nvPr/>
        </p:nvGrpSpPr>
        <p:grpSpPr>
          <a:xfrm>
            <a:off x="7901260" y="3614469"/>
            <a:ext cx="2625090" cy="2416175"/>
            <a:chOff x="0" y="0"/>
            <a:chExt cx="3094990" cy="2849346"/>
          </a:xfrm>
        </p:grpSpPr>
        <p:pic>
          <p:nvPicPr>
            <p:cNvPr id="17" name="Picture 16">
              <a:extLst>
                <a:ext uri="{FF2B5EF4-FFF2-40B4-BE49-F238E27FC236}">
                  <a16:creationId xmlns:a16="http://schemas.microsoft.com/office/drawing/2014/main" id="{CDD78AA7-2B61-4CFD-A8B9-2A30DEF7A81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3094990" cy="2707005"/>
            </a:xfrm>
            <a:prstGeom prst="rect">
              <a:avLst/>
            </a:prstGeom>
          </p:spPr>
        </p:pic>
        <p:sp>
          <p:nvSpPr>
            <p:cNvPr id="18" name="Text Box 14">
              <a:extLst>
                <a:ext uri="{FF2B5EF4-FFF2-40B4-BE49-F238E27FC236}">
                  <a16:creationId xmlns:a16="http://schemas.microsoft.com/office/drawing/2014/main" id="{0900E357-D5C7-49D5-A7A0-539697B5AB59}"/>
                </a:ext>
              </a:extLst>
            </p:cNvPr>
            <p:cNvSpPr txBox="1"/>
            <p:nvPr/>
          </p:nvSpPr>
          <p:spPr>
            <a:xfrm>
              <a:off x="0" y="2703931"/>
              <a:ext cx="3094990" cy="14541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Board edge is found by finding the correct group of lines</a:t>
              </a:r>
              <a:endPar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40169497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Piece classification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201FB1A-A52C-46C5-838F-FDD16FE0934F}"/>
              </a:ext>
            </a:extLst>
          </p:cNvPr>
          <p:cNvSpPr/>
          <p:nvPr/>
        </p:nvSpPr>
        <p:spPr>
          <a:xfrm>
            <a:off x="946002" y="1235661"/>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Grid pieces</a:t>
            </a:r>
          </a:p>
        </p:txBody>
      </p:sp>
      <p:sp>
        <p:nvSpPr>
          <p:cNvPr id="7" name="Rectangle 6">
            <a:extLst>
              <a:ext uri="{FF2B5EF4-FFF2-40B4-BE49-F238E27FC236}">
                <a16:creationId xmlns:a16="http://schemas.microsoft.com/office/drawing/2014/main" id="{11A70CFF-4F1D-4B4F-AC82-A5CC34162433}"/>
              </a:ext>
            </a:extLst>
          </p:cNvPr>
          <p:cNvSpPr/>
          <p:nvPr/>
        </p:nvSpPr>
        <p:spPr>
          <a:xfrm>
            <a:off x="946001" y="1491393"/>
            <a:ext cx="4606900" cy="1441677"/>
          </a:xfrm>
          <a:prstGeom prst="rect">
            <a:avLst/>
          </a:prstGeom>
        </p:spPr>
        <p:txBody>
          <a:bodyPr wrap="square" lIns="0" tIns="0" rIns="0" bIns="0" anchor="t">
            <a:spAutoFit/>
          </a:bodyPr>
          <a:lstStyle/>
          <a:p>
            <a:pPr>
              <a:lnSpc>
                <a:spcPts val="1900"/>
              </a:lnSpc>
            </a:pPr>
            <a:r>
              <a:rPr lang="en-US" sz="1400" dirty="0"/>
              <a:t>Using the same method used to compose the dataset, the board was rectified using information from the board location operation explained before.</a:t>
            </a:r>
          </a:p>
          <a:p>
            <a:pPr>
              <a:lnSpc>
                <a:spcPts val="1900"/>
              </a:lnSpc>
            </a:pPr>
            <a:endParaRPr lang="en-US" sz="1400" dirty="0">
              <a:solidFill>
                <a:schemeClr val="tx1">
                  <a:lumMod val="75000"/>
                  <a:lumOff val="25000"/>
                </a:schemeClr>
              </a:solidFill>
              <a:cs typeface="Segoe UI" panose="020B0502040204020203" pitchFamily="34" charset="0"/>
            </a:endParaRPr>
          </a:p>
          <a:p>
            <a:pPr>
              <a:lnSpc>
                <a:spcPts val="1900"/>
              </a:lnSpc>
            </a:pPr>
            <a:r>
              <a:rPr lang="en-US" sz="1400" dirty="0"/>
              <a:t>This allows to generate samples to be classified by the network.</a:t>
            </a:r>
          </a:p>
        </p:txBody>
      </p:sp>
      <p:sp>
        <p:nvSpPr>
          <p:cNvPr id="9" name="Rectangle 8">
            <a:extLst>
              <a:ext uri="{FF2B5EF4-FFF2-40B4-BE49-F238E27FC236}">
                <a16:creationId xmlns:a16="http://schemas.microsoft.com/office/drawing/2014/main" id="{E7889A41-EEBE-431F-B2D9-06E03D27EEAC}"/>
              </a:ext>
            </a:extLst>
          </p:cNvPr>
          <p:cNvSpPr/>
          <p:nvPr/>
        </p:nvSpPr>
        <p:spPr>
          <a:xfrm>
            <a:off x="946001" y="3665224"/>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Process speed-up</a:t>
            </a:r>
          </a:p>
        </p:txBody>
      </p:sp>
      <p:sp>
        <p:nvSpPr>
          <p:cNvPr id="10" name="Rectangle 9">
            <a:extLst>
              <a:ext uri="{FF2B5EF4-FFF2-40B4-BE49-F238E27FC236}">
                <a16:creationId xmlns:a16="http://schemas.microsoft.com/office/drawing/2014/main" id="{4BF2DEEB-A514-4A1C-A625-1534EE2E3D49}"/>
              </a:ext>
            </a:extLst>
          </p:cNvPr>
          <p:cNvSpPr/>
          <p:nvPr/>
        </p:nvSpPr>
        <p:spPr>
          <a:xfrm>
            <a:off x="946000" y="3920956"/>
            <a:ext cx="4606900" cy="1198020"/>
          </a:xfrm>
          <a:prstGeom prst="rect">
            <a:avLst/>
          </a:prstGeom>
        </p:spPr>
        <p:txBody>
          <a:bodyPr wrap="square" lIns="0" tIns="0" rIns="0" bIns="0" anchor="t">
            <a:spAutoFit/>
          </a:bodyPr>
          <a:lstStyle/>
          <a:p>
            <a:pPr>
              <a:lnSpc>
                <a:spcPts val="1900"/>
              </a:lnSpc>
            </a:pPr>
            <a:r>
              <a:rPr lang="en-US" sz="1400" dirty="0"/>
              <a:t>To avoid testing for all 64 squares, a </a:t>
            </a:r>
            <a:r>
              <a:rPr lang="en-US" sz="1400" b="1" dirty="0"/>
              <a:t>heuristic based on the image entropy</a:t>
            </a:r>
            <a:r>
              <a:rPr lang="en-US" sz="1400" dirty="0"/>
              <a:t> was used to ignore squares that were likely empty. This speeds up classification because running the heuristic is much faster than running the model for all the empty squares.</a:t>
            </a:r>
            <a:endParaRPr lang="en-US" sz="1400" dirty="0">
              <a:solidFill>
                <a:schemeClr val="tx1">
                  <a:lumMod val="75000"/>
                  <a:lumOff val="25000"/>
                </a:schemeClr>
              </a:solidFill>
              <a:cs typeface="Segoe UI" panose="020B0502040204020203" pitchFamily="34" charset="0"/>
            </a:endParaRPr>
          </a:p>
        </p:txBody>
      </p:sp>
      <p:grpSp>
        <p:nvGrpSpPr>
          <p:cNvPr id="3" name="Group 2">
            <a:extLst>
              <a:ext uri="{FF2B5EF4-FFF2-40B4-BE49-F238E27FC236}">
                <a16:creationId xmlns:a16="http://schemas.microsoft.com/office/drawing/2014/main" id="{C369A6D7-8D4F-4306-86DB-BD753ED0F481}"/>
              </a:ext>
            </a:extLst>
          </p:cNvPr>
          <p:cNvGrpSpPr/>
          <p:nvPr/>
        </p:nvGrpSpPr>
        <p:grpSpPr>
          <a:xfrm>
            <a:off x="8040733" y="1846325"/>
            <a:ext cx="2725633" cy="3073759"/>
            <a:chOff x="7968543" y="1521472"/>
            <a:chExt cx="2725633" cy="3073759"/>
          </a:xfrm>
        </p:grpSpPr>
        <p:pic>
          <p:nvPicPr>
            <p:cNvPr id="2" name="Picture 1">
              <a:extLst>
                <a:ext uri="{FF2B5EF4-FFF2-40B4-BE49-F238E27FC236}">
                  <a16:creationId xmlns:a16="http://schemas.microsoft.com/office/drawing/2014/main" id="{58CB1EDB-7B9E-4ABE-9549-D07B3384049A}"/>
                </a:ext>
              </a:extLst>
            </p:cNvPr>
            <p:cNvPicPr>
              <a:picLocks noChangeAspect="1"/>
            </p:cNvPicPr>
            <p:nvPr/>
          </p:nvPicPr>
          <p:blipFill>
            <a:blip r:embed="rId3"/>
            <a:stretch>
              <a:fillRect/>
            </a:stretch>
          </p:blipFill>
          <p:spPr>
            <a:xfrm>
              <a:off x="8515290" y="1521472"/>
              <a:ext cx="1621316" cy="2854926"/>
            </a:xfrm>
            <a:prstGeom prst="rect">
              <a:avLst/>
            </a:prstGeom>
          </p:spPr>
        </p:pic>
        <p:sp>
          <p:nvSpPr>
            <p:cNvPr id="12" name="Text Box 11">
              <a:extLst>
                <a:ext uri="{FF2B5EF4-FFF2-40B4-BE49-F238E27FC236}">
                  <a16:creationId xmlns:a16="http://schemas.microsoft.com/office/drawing/2014/main" id="{F9A00EC1-CE0B-47C7-A9E7-CC8B9446332B}"/>
                </a:ext>
              </a:extLst>
            </p:cNvPr>
            <p:cNvSpPr txBox="1"/>
            <p:nvPr/>
          </p:nvSpPr>
          <p:spPr>
            <a:xfrm>
              <a:off x="7968543" y="4456732"/>
              <a:ext cx="2725633" cy="1384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A classified piece on the board</a:t>
              </a:r>
            </a:p>
          </p:txBody>
        </p:sp>
      </p:grpSp>
    </p:spTree>
    <p:extLst>
      <p:ext uri="{BB962C8B-B14F-4D97-AF65-F5344CB8AC3E}">
        <p14:creationId xmlns:p14="http://schemas.microsoft.com/office/powerpoint/2010/main" val="6818243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Piece colour</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30894B53-48FB-460A-8687-8DB056B91695}"/>
              </a:ext>
            </a:extLst>
          </p:cNvPr>
          <p:cNvSpPr/>
          <p:nvPr/>
        </p:nvSpPr>
        <p:spPr>
          <a:xfrm>
            <a:off x="946000" y="1335187"/>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Clustering</a:t>
            </a:r>
          </a:p>
        </p:txBody>
      </p:sp>
      <p:sp>
        <p:nvSpPr>
          <p:cNvPr id="7" name="Rectangle 6">
            <a:extLst>
              <a:ext uri="{FF2B5EF4-FFF2-40B4-BE49-F238E27FC236}">
                <a16:creationId xmlns:a16="http://schemas.microsoft.com/office/drawing/2014/main" id="{DBEAA4DF-F3DB-4E34-BC20-FBCDBE00E1E5}"/>
              </a:ext>
            </a:extLst>
          </p:cNvPr>
          <p:cNvSpPr/>
          <p:nvPr/>
        </p:nvSpPr>
        <p:spPr>
          <a:xfrm>
            <a:off x="945999" y="1590919"/>
            <a:ext cx="4606900" cy="1685333"/>
          </a:xfrm>
          <a:prstGeom prst="rect">
            <a:avLst/>
          </a:prstGeom>
        </p:spPr>
        <p:txBody>
          <a:bodyPr wrap="square" lIns="0" tIns="0" rIns="0" bIns="0" anchor="t">
            <a:spAutoFit/>
          </a:bodyPr>
          <a:lstStyle/>
          <a:p>
            <a:pPr>
              <a:lnSpc>
                <a:spcPts val="1900"/>
              </a:lnSpc>
            </a:pPr>
            <a:r>
              <a:rPr lang="en-US" sz="1400" dirty="0"/>
              <a:t>To distinguish between white and black pieces, k-means (k=2) is used on the </a:t>
            </a:r>
            <a:r>
              <a:rPr lang="en-US" sz="1400" b="1" dirty="0"/>
              <a:t>mean</a:t>
            </a:r>
            <a:r>
              <a:rPr lang="en-US" sz="1400" dirty="0"/>
              <a:t> </a:t>
            </a:r>
            <a:r>
              <a:rPr lang="en-US" sz="1400" b="1" dirty="0"/>
              <a:t>colour of the central portion </a:t>
            </a:r>
            <a:r>
              <a:rPr lang="en-US" sz="1400" dirty="0"/>
              <a:t>of each of the squares that is thought to be populated.</a:t>
            </a:r>
          </a:p>
          <a:p>
            <a:pPr>
              <a:lnSpc>
                <a:spcPts val="1900"/>
              </a:lnSpc>
            </a:pPr>
            <a:endParaRPr lang="en-US" sz="1400" dirty="0"/>
          </a:p>
          <a:p>
            <a:pPr>
              <a:lnSpc>
                <a:spcPts val="1900"/>
              </a:lnSpc>
            </a:pPr>
            <a:r>
              <a:rPr lang="en-US" sz="1400" dirty="0"/>
              <a:t>The cluster with the smaller value is relative to pieces with a darker colour and hence pieces belonging to this cluster are assigned to the “black” side, and vice versa.</a:t>
            </a:r>
          </a:p>
        </p:txBody>
      </p:sp>
      <p:sp>
        <p:nvSpPr>
          <p:cNvPr id="9" name="Rectangle 8">
            <a:extLst>
              <a:ext uri="{FF2B5EF4-FFF2-40B4-BE49-F238E27FC236}">
                <a16:creationId xmlns:a16="http://schemas.microsoft.com/office/drawing/2014/main" id="{3F530648-C555-4486-B740-1DCABF92466E}"/>
              </a:ext>
            </a:extLst>
          </p:cNvPr>
          <p:cNvSpPr/>
          <p:nvPr/>
        </p:nvSpPr>
        <p:spPr>
          <a:xfrm>
            <a:off x="946000" y="4066953"/>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Inaccuracies</a:t>
            </a:r>
          </a:p>
        </p:txBody>
      </p:sp>
      <p:sp>
        <p:nvSpPr>
          <p:cNvPr id="10" name="Rectangle 9">
            <a:extLst>
              <a:ext uri="{FF2B5EF4-FFF2-40B4-BE49-F238E27FC236}">
                <a16:creationId xmlns:a16="http://schemas.microsoft.com/office/drawing/2014/main" id="{1319860D-483A-433D-B8D0-E521E215E347}"/>
              </a:ext>
            </a:extLst>
          </p:cNvPr>
          <p:cNvSpPr/>
          <p:nvPr/>
        </p:nvSpPr>
        <p:spPr>
          <a:xfrm>
            <a:off x="945999" y="4322685"/>
            <a:ext cx="4606900" cy="467051"/>
          </a:xfrm>
          <a:prstGeom prst="rect">
            <a:avLst/>
          </a:prstGeom>
        </p:spPr>
        <p:txBody>
          <a:bodyPr wrap="square" lIns="0" tIns="0" rIns="0" bIns="0" anchor="t">
            <a:spAutoFit/>
          </a:bodyPr>
          <a:lstStyle/>
          <a:p>
            <a:pPr>
              <a:lnSpc>
                <a:spcPts val="1900"/>
              </a:lnSpc>
            </a:pPr>
            <a:r>
              <a:rPr lang="en-US" sz="1400" dirty="0"/>
              <a:t>Sometimes, pieces that are in some light conditions or that are covered by other pieces can be misclassified. </a:t>
            </a:r>
            <a:endParaRPr lang="en-US" sz="1400" dirty="0">
              <a:solidFill>
                <a:schemeClr val="tx1">
                  <a:lumMod val="75000"/>
                  <a:lumOff val="25000"/>
                </a:schemeClr>
              </a:solidFill>
              <a:cs typeface="Segoe UI" panose="020B0502040204020203" pitchFamily="34" charset="0"/>
            </a:endParaRPr>
          </a:p>
        </p:txBody>
      </p:sp>
      <p:grpSp>
        <p:nvGrpSpPr>
          <p:cNvPr id="3" name="Group 2">
            <a:extLst>
              <a:ext uri="{FF2B5EF4-FFF2-40B4-BE49-F238E27FC236}">
                <a16:creationId xmlns:a16="http://schemas.microsoft.com/office/drawing/2014/main" id="{5D7B77F7-E613-498B-BE18-CF92F2DD5E56}"/>
              </a:ext>
            </a:extLst>
          </p:cNvPr>
          <p:cNvGrpSpPr/>
          <p:nvPr/>
        </p:nvGrpSpPr>
        <p:grpSpPr>
          <a:xfrm>
            <a:off x="7789205" y="1490871"/>
            <a:ext cx="2725633" cy="4586904"/>
            <a:chOff x="7807252" y="910696"/>
            <a:chExt cx="2725633" cy="4586904"/>
          </a:xfrm>
        </p:grpSpPr>
        <p:pic>
          <p:nvPicPr>
            <p:cNvPr id="2" name="Picture 1">
              <a:extLst>
                <a:ext uri="{FF2B5EF4-FFF2-40B4-BE49-F238E27FC236}">
                  <a16:creationId xmlns:a16="http://schemas.microsoft.com/office/drawing/2014/main" id="{B2E7D558-DB70-4EBE-A924-051DF8AD1938}"/>
                </a:ext>
              </a:extLst>
            </p:cNvPr>
            <p:cNvPicPr>
              <a:picLocks noChangeAspect="1"/>
            </p:cNvPicPr>
            <p:nvPr/>
          </p:nvPicPr>
          <p:blipFill rotWithShape="1">
            <a:blip r:embed="rId3"/>
            <a:srcRect t="11579" b="24736"/>
            <a:stretch/>
          </p:blipFill>
          <p:spPr>
            <a:xfrm>
              <a:off x="8042439" y="910696"/>
              <a:ext cx="2255260" cy="4367463"/>
            </a:xfrm>
            <a:prstGeom prst="rect">
              <a:avLst/>
            </a:prstGeom>
          </p:spPr>
        </p:pic>
        <p:sp>
          <p:nvSpPr>
            <p:cNvPr id="12" name="Text Box 11">
              <a:extLst>
                <a:ext uri="{FF2B5EF4-FFF2-40B4-BE49-F238E27FC236}">
                  <a16:creationId xmlns:a16="http://schemas.microsoft.com/office/drawing/2014/main" id="{44144926-10A2-46C4-BAF8-1EB9F05437D8}"/>
                </a:ext>
              </a:extLst>
            </p:cNvPr>
            <p:cNvSpPr txBox="1"/>
            <p:nvPr/>
          </p:nvSpPr>
          <p:spPr>
            <a:xfrm>
              <a:off x="7807252" y="5359101"/>
              <a:ext cx="2725633" cy="1384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Pieces classified by colour</a:t>
              </a:r>
            </a:p>
          </p:txBody>
        </p:sp>
      </p:grpSp>
    </p:spTree>
    <p:extLst>
      <p:ext uri="{BB962C8B-B14F-4D97-AF65-F5344CB8AC3E}">
        <p14:creationId xmlns:p14="http://schemas.microsoft.com/office/powerpoint/2010/main" val="3103473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Board orientation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EB98C56-CCFF-45DD-89E6-020D5E863AEA}"/>
              </a:ext>
            </a:extLst>
          </p:cNvPr>
          <p:cNvSpPr/>
          <p:nvPr/>
        </p:nvSpPr>
        <p:spPr>
          <a:xfrm>
            <a:off x="946000" y="1335187"/>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Empty squares</a:t>
            </a:r>
          </a:p>
        </p:txBody>
      </p:sp>
      <p:sp>
        <p:nvSpPr>
          <p:cNvPr id="7" name="Rectangle 6">
            <a:extLst>
              <a:ext uri="{FF2B5EF4-FFF2-40B4-BE49-F238E27FC236}">
                <a16:creationId xmlns:a16="http://schemas.microsoft.com/office/drawing/2014/main" id="{76FEBBA5-A645-4FBC-B111-1C18FCBDED1F}"/>
              </a:ext>
            </a:extLst>
          </p:cNvPr>
          <p:cNvSpPr/>
          <p:nvPr/>
        </p:nvSpPr>
        <p:spPr>
          <a:xfrm>
            <a:off x="946000" y="1557107"/>
            <a:ext cx="4606900" cy="2416302"/>
          </a:xfrm>
          <a:prstGeom prst="rect">
            <a:avLst/>
          </a:prstGeom>
        </p:spPr>
        <p:txBody>
          <a:bodyPr wrap="square" lIns="0" tIns="0" rIns="0" bIns="0" anchor="t">
            <a:spAutoFit/>
          </a:bodyPr>
          <a:lstStyle/>
          <a:p>
            <a:pPr>
              <a:lnSpc>
                <a:spcPts val="1900"/>
              </a:lnSpc>
            </a:pPr>
            <a:r>
              <a:rPr lang="en-US" sz="1400" dirty="0"/>
              <a:t>During a chess game, the board orientation is not random; the players face the board from the side where the </a:t>
            </a:r>
            <a:r>
              <a:rPr lang="en-US" sz="1400" b="1" dirty="0"/>
              <a:t>bottom right square is a white square</a:t>
            </a:r>
            <a:r>
              <a:rPr lang="en-US" sz="1400" dirty="0"/>
              <a:t>. </a:t>
            </a:r>
          </a:p>
          <a:p>
            <a:pPr>
              <a:lnSpc>
                <a:spcPts val="1900"/>
              </a:lnSpc>
            </a:pPr>
            <a:endParaRPr lang="en-US" sz="1400" dirty="0"/>
          </a:p>
          <a:p>
            <a:pPr>
              <a:lnSpc>
                <a:spcPts val="1900"/>
              </a:lnSpc>
            </a:pPr>
            <a:r>
              <a:rPr lang="en-US" sz="1400" dirty="0"/>
              <a:t>Board orientation can be computed by analyzing the colour of the empty squares. </a:t>
            </a:r>
          </a:p>
          <a:p>
            <a:pPr>
              <a:lnSpc>
                <a:spcPts val="1900"/>
              </a:lnSpc>
            </a:pPr>
            <a:endParaRPr lang="en-US" sz="1400" dirty="0"/>
          </a:p>
          <a:p>
            <a:pPr>
              <a:lnSpc>
                <a:spcPts val="1900"/>
              </a:lnSpc>
            </a:pPr>
            <a:r>
              <a:rPr lang="en-US" sz="1400" dirty="0"/>
              <a:t>To gather information about the board alignment, it is sufficient to see if </a:t>
            </a:r>
            <a:r>
              <a:rPr lang="en-US" sz="1400" b="1" dirty="0"/>
              <a:t>the squares on the even row-column positions are either black or white</a:t>
            </a:r>
            <a:r>
              <a:rPr lang="en-US" sz="1400" dirty="0"/>
              <a:t>.</a:t>
            </a:r>
          </a:p>
        </p:txBody>
      </p:sp>
      <p:sp>
        <p:nvSpPr>
          <p:cNvPr id="9" name="Rectangle 8">
            <a:extLst>
              <a:ext uri="{FF2B5EF4-FFF2-40B4-BE49-F238E27FC236}">
                <a16:creationId xmlns:a16="http://schemas.microsoft.com/office/drawing/2014/main" id="{A8137F8A-B62E-4B63-A94F-8EB329CC7710}"/>
              </a:ext>
            </a:extLst>
          </p:cNvPr>
          <p:cNvSpPr/>
          <p:nvPr/>
        </p:nvSpPr>
        <p:spPr>
          <a:xfrm>
            <a:off x="946001" y="4578110"/>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Robustness</a:t>
            </a:r>
          </a:p>
        </p:txBody>
      </p:sp>
      <p:sp>
        <p:nvSpPr>
          <p:cNvPr id="10" name="Rectangle 9">
            <a:extLst>
              <a:ext uri="{FF2B5EF4-FFF2-40B4-BE49-F238E27FC236}">
                <a16:creationId xmlns:a16="http://schemas.microsoft.com/office/drawing/2014/main" id="{86B242C9-35E0-4495-A839-4E7DA4B2B1B3}"/>
              </a:ext>
            </a:extLst>
          </p:cNvPr>
          <p:cNvSpPr/>
          <p:nvPr/>
        </p:nvSpPr>
        <p:spPr>
          <a:xfrm>
            <a:off x="946000" y="4833842"/>
            <a:ext cx="4606900" cy="954364"/>
          </a:xfrm>
          <a:prstGeom prst="rect">
            <a:avLst/>
          </a:prstGeom>
        </p:spPr>
        <p:txBody>
          <a:bodyPr wrap="square" lIns="0" tIns="0" rIns="0" bIns="0" anchor="t">
            <a:spAutoFit/>
          </a:bodyPr>
          <a:lstStyle/>
          <a:p>
            <a:pPr>
              <a:lnSpc>
                <a:spcPts val="1900"/>
              </a:lnSpc>
            </a:pPr>
            <a:r>
              <a:rPr lang="en-US" sz="1400" dirty="0"/>
              <a:t>To improve performance, the program does not expect all the squares in the required positions to be either black or white, it is sufficient that most than half of the squares be of one colour to determine the orientation. </a:t>
            </a:r>
            <a:endParaRPr lang="en-US" sz="1400" dirty="0">
              <a:solidFill>
                <a:schemeClr val="tx1">
                  <a:lumMod val="75000"/>
                  <a:lumOff val="25000"/>
                </a:schemeClr>
              </a:solidFill>
              <a:cs typeface="Segoe UI" panose="020B0502040204020203" pitchFamily="34" charset="0"/>
            </a:endParaRPr>
          </a:p>
        </p:txBody>
      </p:sp>
      <p:grpSp>
        <p:nvGrpSpPr>
          <p:cNvPr id="5" name="Group 4">
            <a:extLst>
              <a:ext uri="{FF2B5EF4-FFF2-40B4-BE49-F238E27FC236}">
                <a16:creationId xmlns:a16="http://schemas.microsoft.com/office/drawing/2014/main" id="{28D82C6B-8CA8-4E6F-99E2-F69D93E26C8E}"/>
              </a:ext>
            </a:extLst>
          </p:cNvPr>
          <p:cNvGrpSpPr/>
          <p:nvPr/>
        </p:nvGrpSpPr>
        <p:grpSpPr>
          <a:xfrm>
            <a:off x="7346641" y="1061901"/>
            <a:ext cx="3523889" cy="1954904"/>
            <a:chOff x="7166168" y="1787806"/>
            <a:chExt cx="3523889" cy="1954904"/>
          </a:xfrm>
        </p:grpSpPr>
        <p:pic>
          <p:nvPicPr>
            <p:cNvPr id="3" name="Picture 2" descr="A black and white&#10;&#10;Description automatically generated">
              <a:extLst>
                <a:ext uri="{FF2B5EF4-FFF2-40B4-BE49-F238E27FC236}">
                  <a16:creationId xmlns:a16="http://schemas.microsoft.com/office/drawing/2014/main" id="{ED231D2D-187B-496C-BDF1-99002E01137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66168" y="1787806"/>
              <a:ext cx="3523889" cy="1954904"/>
            </a:xfrm>
            <a:prstGeom prst="rect">
              <a:avLst/>
            </a:prstGeom>
          </p:spPr>
        </p:pic>
        <p:sp>
          <p:nvSpPr>
            <p:cNvPr id="12" name="Text Box 11">
              <a:extLst>
                <a:ext uri="{FF2B5EF4-FFF2-40B4-BE49-F238E27FC236}">
                  <a16:creationId xmlns:a16="http://schemas.microsoft.com/office/drawing/2014/main" id="{FD232DCF-5D97-471F-90A5-C4ECF84FCE08}"/>
                </a:ext>
              </a:extLst>
            </p:cNvPr>
            <p:cNvSpPr txBox="1"/>
            <p:nvPr/>
          </p:nvSpPr>
          <p:spPr>
            <a:xfrm>
              <a:off x="7565295" y="3429000"/>
              <a:ext cx="2725633" cy="1384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A board picture taken from the side</a:t>
              </a:r>
            </a:p>
          </p:txBody>
        </p:sp>
      </p:grpSp>
      <p:grpSp>
        <p:nvGrpSpPr>
          <p:cNvPr id="18" name="Group 17">
            <a:extLst>
              <a:ext uri="{FF2B5EF4-FFF2-40B4-BE49-F238E27FC236}">
                <a16:creationId xmlns:a16="http://schemas.microsoft.com/office/drawing/2014/main" id="{A59FF845-0D32-49F0-B526-3FDC8A95E3A3}"/>
              </a:ext>
            </a:extLst>
          </p:cNvPr>
          <p:cNvGrpSpPr/>
          <p:nvPr/>
        </p:nvGrpSpPr>
        <p:grpSpPr>
          <a:xfrm>
            <a:off x="7805313" y="3429000"/>
            <a:ext cx="2776461" cy="2505598"/>
            <a:chOff x="7805313" y="3429000"/>
            <a:chExt cx="2776461" cy="2505598"/>
          </a:xfrm>
        </p:grpSpPr>
        <p:pic>
          <p:nvPicPr>
            <p:cNvPr id="16" name="Picture 15">
              <a:extLst>
                <a:ext uri="{FF2B5EF4-FFF2-40B4-BE49-F238E27FC236}">
                  <a16:creationId xmlns:a16="http://schemas.microsoft.com/office/drawing/2014/main" id="{39AE9738-09A2-4DB4-A27C-54B19592CFF6}"/>
                </a:ext>
              </a:extLst>
            </p:cNvPr>
            <p:cNvPicPr>
              <a:picLocks noChangeAspect="1"/>
            </p:cNvPicPr>
            <p:nvPr/>
          </p:nvPicPr>
          <p:blipFill>
            <a:blip r:embed="rId4"/>
            <a:stretch>
              <a:fillRect/>
            </a:stretch>
          </p:blipFill>
          <p:spPr>
            <a:xfrm>
              <a:off x="7805313" y="3429000"/>
              <a:ext cx="2776461" cy="2271650"/>
            </a:xfrm>
            <a:prstGeom prst="rect">
              <a:avLst/>
            </a:prstGeom>
          </p:spPr>
        </p:pic>
        <p:sp>
          <p:nvSpPr>
            <p:cNvPr id="17" name="Text Box 11">
              <a:extLst>
                <a:ext uri="{FF2B5EF4-FFF2-40B4-BE49-F238E27FC236}">
                  <a16:creationId xmlns:a16="http://schemas.microsoft.com/office/drawing/2014/main" id="{4C28E52C-0290-42A7-9014-DDBFCDC03415}"/>
                </a:ext>
              </a:extLst>
            </p:cNvPr>
            <p:cNvSpPr txBox="1"/>
            <p:nvPr/>
          </p:nvSpPr>
          <p:spPr>
            <a:xfrm>
              <a:off x="7805313" y="5796099"/>
              <a:ext cx="2725633" cy="1384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Board orientation </a:t>
              </a:r>
              <a:r>
                <a:rPr lang="en-US" sz="900"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is shown by the yellow arrow</a:t>
              </a:r>
              <a:endPar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23711541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Final output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EB98C56-CCFF-45DD-89E6-020D5E863AEA}"/>
              </a:ext>
            </a:extLst>
          </p:cNvPr>
          <p:cNvSpPr/>
          <p:nvPr/>
        </p:nvSpPr>
        <p:spPr>
          <a:xfrm>
            <a:off x="1048272" y="2069113"/>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FEN Notation</a:t>
            </a:r>
          </a:p>
        </p:txBody>
      </p:sp>
      <p:sp>
        <p:nvSpPr>
          <p:cNvPr id="7" name="Rectangle 6">
            <a:extLst>
              <a:ext uri="{FF2B5EF4-FFF2-40B4-BE49-F238E27FC236}">
                <a16:creationId xmlns:a16="http://schemas.microsoft.com/office/drawing/2014/main" id="{76FEBBA5-A645-4FBC-B111-1C18FCBDED1F}"/>
              </a:ext>
            </a:extLst>
          </p:cNvPr>
          <p:cNvSpPr/>
          <p:nvPr/>
        </p:nvSpPr>
        <p:spPr>
          <a:xfrm>
            <a:off x="1048272" y="2291033"/>
            <a:ext cx="4606900" cy="954364"/>
          </a:xfrm>
          <a:prstGeom prst="rect">
            <a:avLst/>
          </a:prstGeom>
        </p:spPr>
        <p:txBody>
          <a:bodyPr wrap="square" lIns="0" tIns="0" rIns="0" bIns="0" anchor="t">
            <a:spAutoFit/>
          </a:bodyPr>
          <a:lstStyle/>
          <a:p>
            <a:pPr>
              <a:lnSpc>
                <a:spcPts val="1900"/>
              </a:lnSpc>
            </a:pPr>
            <a:r>
              <a:rPr lang="en-US" sz="1400" dirty="0"/>
              <a:t>The FEN notation gives a representation of the still state of the board and is easily computed after compiling a matrix of each square of the board. The </a:t>
            </a:r>
            <a:r>
              <a:rPr lang="en-US" sz="1400" b="1" dirty="0"/>
              <a:t>result can be given in string form</a:t>
            </a:r>
            <a:r>
              <a:rPr lang="en-US" sz="1400" dirty="0"/>
              <a:t>. </a:t>
            </a:r>
          </a:p>
        </p:txBody>
      </p:sp>
      <p:sp>
        <p:nvSpPr>
          <p:cNvPr id="9" name="Rectangle 8">
            <a:extLst>
              <a:ext uri="{FF2B5EF4-FFF2-40B4-BE49-F238E27FC236}">
                <a16:creationId xmlns:a16="http://schemas.microsoft.com/office/drawing/2014/main" id="{A8137F8A-B62E-4B63-A94F-8EB329CC7710}"/>
              </a:ext>
            </a:extLst>
          </p:cNvPr>
          <p:cNvSpPr/>
          <p:nvPr/>
        </p:nvSpPr>
        <p:spPr>
          <a:xfrm>
            <a:off x="1048272" y="3758629"/>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Chess engines</a:t>
            </a:r>
          </a:p>
        </p:txBody>
      </p:sp>
      <p:sp>
        <p:nvSpPr>
          <p:cNvPr id="10" name="Rectangle 9">
            <a:extLst>
              <a:ext uri="{FF2B5EF4-FFF2-40B4-BE49-F238E27FC236}">
                <a16:creationId xmlns:a16="http://schemas.microsoft.com/office/drawing/2014/main" id="{86B242C9-35E0-4495-A839-4E7DA4B2B1B3}"/>
              </a:ext>
            </a:extLst>
          </p:cNvPr>
          <p:cNvSpPr/>
          <p:nvPr/>
        </p:nvSpPr>
        <p:spPr>
          <a:xfrm>
            <a:off x="1048271" y="4014361"/>
            <a:ext cx="4606900" cy="467051"/>
          </a:xfrm>
          <a:prstGeom prst="rect">
            <a:avLst/>
          </a:prstGeom>
        </p:spPr>
        <p:txBody>
          <a:bodyPr wrap="square" lIns="0" tIns="0" rIns="0" bIns="0" anchor="t">
            <a:spAutoFit/>
          </a:bodyPr>
          <a:lstStyle/>
          <a:p>
            <a:pPr>
              <a:lnSpc>
                <a:spcPts val="1900"/>
              </a:lnSpc>
            </a:pPr>
            <a:r>
              <a:rPr lang="en-US" sz="1400" dirty="0"/>
              <a:t>This notation can easily be </a:t>
            </a:r>
            <a:r>
              <a:rPr lang="en-US" sz="1400" b="1" dirty="0"/>
              <a:t>imported into all major chess engines </a:t>
            </a:r>
            <a:r>
              <a:rPr lang="en-US" sz="1400" dirty="0"/>
              <a:t>and from there the position can be analyzed. </a:t>
            </a:r>
            <a:endParaRPr lang="en-US" sz="1400" dirty="0">
              <a:solidFill>
                <a:schemeClr val="tx1">
                  <a:lumMod val="75000"/>
                  <a:lumOff val="25000"/>
                </a:schemeClr>
              </a:solidFill>
              <a:cs typeface="Segoe UI" panose="020B0502040204020203" pitchFamily="34" charset="0"/>
            </a:endParaRPr>
          </a:p>
        </p:txBody>
      </p:sp>
      <p:grpSp>
        <p:nvGrpSpPr>
          <p:cNvPr id="13" name="Group 12">
            <a:extLst>
              <a:ext uri="{FF2B5EF4-FFF2-40B4-BE49-F238E27FC236}">
                <a16:creationId xmlns:a16="http://schemas.microsoft.com/office/drawing/2014/main" id="{CF40901C-B251-403C-B240-426D6624D2D1}"/>
              </a:ext>
            </a:extLst>
          </p:cNvPr>
          <p:cNvGrpSpPr/>
          <p:nvPr/>
        </p:nvGrpSpPr>
        <p:grpSpPr>
          <a:xfrm>
            <a:off x="7250478" y="1573382"/>
            <a:ext cx="3845137" cy="4370493"/>
            <a:chOff x="6865467" y="1106905"/>
            <a:chExt cx="3845137" cy="4370493"/>
          </a:xfrm>
        </p:grpSpPr>
        <p:pic>
          <p:nvPicPr>
            <p:cNvPr id="2" name="Picture 1">
              <a:extLst>
                <a:ext uri="{FF2B5EF4-FFF2-40B4-BE49-F238E27FC236}">
                  <a16:creationId xmlns:a16="http://schemas.microsoft.com/office/drawing/2014/main" id="{38C78D49-A94C-43F3-937D-923BDC6755AA}"/>
                </a:ext>
              </a:extLst>
            </p:cNvPr>
            <p:cNvPicPr>
              <a:picLocks noChangeAspect="1"/>
            </p:cNvPicPr>
            <p:nvPr/>
          </p:nvPicPr>
          <p:blipFill>
            <a:blip r:embed="rId3"/>
            <a:stretch>
              <a:fillRect/>
            </a:stretch>
          </p:blipFill>
          <p:spPr>
            <a:xfrm>
              <a:off x="6865467" y="1106905"/>
              <a:ext cx="3845137" cy="4126832"/>
            </a:xfrm>
            <a:prstGeom prst="rect">
              <a:avLst/>
            </a:prstGeom>
          </p:spPr>
        </p:pic>
        <p:sp>
          <p:nvSpPr>
            <p:cNvPr id="15" name="Text Box 11">
              <a:extLst>
                <a:ext uri="{FF2B5EF4-FFF2-40B4-BE49-F238E27FC236}">
                  <a16:creationId xmlns:a16="http://schemas.microsoft.com/office/drawing/2014/main" id="{8A8FD414-2F7F-4651-8488-55E6E71816CA}"/>
                </a:ext>
              </a:extLst>
            </p:cNvPr>
            <p:cNvSpPr txBox="1"/>
            <p:nvPr/>
          </p:nvSpPr>
          <p:spPr>
            <a:xfrm>
              <a:off x="7425218" y="5338899"/>
              <a:ext cx="2725633" cy="1384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The “lichess” interface allows FEN input </a:t>
              </a:r>
            </a:p>
          </p:txBody>
        </p:sp>
      </p:grpSp>
    </p:spTree>
    <p:extLst>
      <p:ext uri="{BB962C8B-B14F-4D97-AF65-F5344CB8AC3E}">
        <p14:creationId xmlns:p14="http://schemas.microsoft.com/office/powerpoint/2010/main" val="19684348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Results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EB98C56-CCFF-45DD-89E6-020D5E863AEA}"/>
              </a:ext>
            </a:extLst>
          </p:cNvPr>
          <p:cNvSpPr/>
          <p:nvPr/>
        </p:nvSpPr>
        <p:spPr>
          <a:xfrm>
            <a:off x="915921" y="1894655"/>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Experiments</a:t>
            </a:r>
          </a:p>
        </p:txBody>
      </p:sp>
      <p:sp>
        <p:nvSpPr>
          <p:cNvPr id="7" name="Rectangle 6">
            <a:extLst>
              <a:ext uri="{FF2B5EF4-FFF2-40B4-BE49-F238E27FC236}">
                <a16:creationId xmlns:a16="http://schemas.microsoft.com/office/drawing/2014/main" id="{76FEBBA5-A645-4FBC-B111-1C18FCBDED1F}"/>
              </a:ext>
            </a:extLst>
          </p:cNvPr>
          <p:cNvSpPr/>
          <p:nvPr/>
        </p:nvSpPr>
        <p:spPr>
          <a:xfrm>
            <a:off x="915921" y="2116575"/>
            <a:ext cx="4606900" cy="710707"/>
          </a:xfrm>
          <a:prstGeom prst="rect">
            <a:avLst/>
          </a:prstGeom>
        </p:spPr>
        <p:txBody>
          <a:bodyPr wrap="square" lIns="0" tIns="0" rIns="0" bIns="0" anchor="t">
            <a:spAutoFit/>
          </a:bodyPr>
          <a:lstStyle/>
          <a:p>
            <a:pPr>
              <a:lnSpc>
                <a:spcPts val="1900"/>
              </a:lnSpc>
            </a:pPr>
            <a:r>
              <a:rPr lang="en-US" sz="1400" dirty="0"/>
              <a:t>Experiments have been carried out on a </a:t>
            </a:r>
            <a:r>
              <a:rPr lang="en-US" sz="1400" b="1" dirty="0"/>
              <a:t>separate set of images</a:t>
            </a:r>
            <a:r>
              <a:rPr lang="en-US" sz="1400" dirty="0"/>
              <a:t>, by running the full stack of operations. The only input given to the program is the original image. </a:t>
            </a:r>
          </a:p>
        </p:txBody>
      </p:sp>
      <p:sp>
        <p:nvSpPr>
          <p:cNvPr id="9" name="Rectangle 8">
            <a:extLst>
              <a:ext uri="{FF2B5EF4-FFF2-40B4-BE49-F238E27FC236}">
                <a16:creationId xmlns:a16="http://schemas.microsoft.com/office/drawing/2014/main" id="{A8137F8A-B62E-4B63-A94F-8EB329CC7710}"/>
              </a:ext>
            </a:extLst>
          </p:cNvPr>
          <p:cNvSpPr/>
          <p:nvPr/>
        </p:nvSpPr>
        <p:spPr>
          <a:xfrm>
            <a:off x="915921" y="3417062"/>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Results</a:t>
            </a:r>
          </a:p>
        </p:txBody>
      </p:sp>
      <p:sp>
        <p:nvSpPr>
          <p:cNvPr id="10" name="Rectangle 9">
            <a:extLst>
              <a:ext uri="{FF2B5EF4-FFF2-40B4-BE49-F238E27FC236}">
                <a16:creationId xmlns:a16="http://schemas.microsoft.com/office/drawing/2014/main" id="{86B242C9-35E0-4495-A839-4E7DA4B2B1B3}"/>
              </a:ext>
            </a:extLst>
          </p:cNvPr>
          <p:cNvSpPr/>
          <p:nvPr/>
        </p:nvSpPr>
        <p:spPr>
          <a:xfrm>
            <a:off x="915920" y="3672794"/>
            <a:ext cx="4606900" cy="1441677"/>
          </a:xfrm>
          <a:prstGeom prst="rect">
            <a:avLst/>
          </a:prstGeom>
        </p:spPr>
        <p:txBody>
          <a:bodyPr wrap="square" lIns="0" tIns="0" rIns="0" bIns="0" anchor="t">
            <a:spAutoFit/>
          </a:bodyPr>
          <a:lstStyle/>
          <a:p>
            <a:pPr>
              <a:lnSpc>
                <a:spcPts val="1900"/>
              </a:lnSpc>
            </a:pPr>
            <a:r>
              <a:rPr lang="en-US" sz="1400" dirty="0"/>
              <a:t>Results match the accuracy of the deep learning model, pieces on the board are recognized with very few errors. </a:t>
            </a:r>
          </a:p>
          <a:p>
            <a:pPr>
              <a:lnSpc>
                <a:spcPts val="1900"/>
              </a:lnSpc>
            </a:pPr>
            <a:endParaRPr lang="en-US" sz="1400" dirty="0"/>
          </a:p>
          <a:p>
            <a:pPr>
              <a:lnSpc>
                <a:spcPts val="1900"/>
              </a:lnSpc>
            </a:pPr>
            <a:r>
              <a:rPr lang="en-US" sz="1400" dirty="0"/>
              <a:t>Imprecision in the computation of the board contour result in some wrong piece side predictions; in fact, manually selecting the board corners solves this issue. </a:t>
            </a:r>
            <a:endParaRPr lang="en-US" sz="1400" dirty="0">
              <a:solidFill>
                <a:schemeClr val="tx1">
                  <a:lumMod val="75000"/>
                  <a:lumOff val="25000"/>
                </a:schemeClr>
              </a:solidFill>
              <a:cs typeface="Segoe UI" panose="020B0502040204020203" pitchFamily="34" charset="0"/>
            </a:endParaRPr>
          </a:p>
        </p:txBody>
      </p:sp>
      <p:grpSp>
        <p:nvGrpSpPr>
          <p:cNvPr id="3" name="Group 2">
            <a:extLst>
              <a:ext uri="{FF2B5EF4-FFF2-40B4-BE49-F238E27FC236}">
                <a16:creationId xmlns:a16="http://schemas.microsoft.com/office/drawing/2014/main" id="{63115315-B4B0-4008-9E0E-A56021FE3579}"/>
              </a:ext>
            </a:extLst>
          </p:cNvPr>
          <p:cNvGrpSpPr/>
          <p:nvPr/>
        </p:nvGrpSpPr>
        <p:grpSpPr>
          <a:xfrm>
            <a:off x="6390316" y="1446147"/>
            <a:ext cx="5075779" cy="4205560"/>
            <a:chOff x="6354221" y="1070563"/>
            <a:chExt cx="5075779" cy="4205560"/>
          </a:xfrm>
        </p:grpSpPr>
        <p:pic>
          <p:nvPicPr>
            <p:cNvPr id="2" name="Picture 1">
              <a:extLst>
                <a:ext uri="{FF2B5EF4-FFF2-40B4-BE49-F238E27FC236}">
                  <a16:creationId xmlns:a16="http://schemas.microsoft.com/office/drawing/2014/main" id="{0C39A8D9-0558-4514-81C1-D79E546F8445}"/>
                </a:ext>
              </a:extLst>
            </p:cNvPr>
            <p:cNvPicPr>
              <a:picLocks noChangeAspect="1"/>
            </p:cNvPicPr>
            <p:nvPr/>
          </p:nvPicPr>
          <p:blipFill>
            <a:blip r:embed="rId3"/>
            <a:stretch>
              <a:fillRect/>
            </a:stretch>
          </p:blipFill>
          <p:spPr>
            <a:xfrm>
              <a:off x="6354221" y="1070563"/>
              <a:ext cx="5075779" cy="4017901"/>
            </a:xfrm>
            <a:prstGeom prst="rect">
              <a:avLst/>
            </a:prstGeom>
          </p:spPr>
        </p:pic>
        <p:sp>
          <p:nvSpPr>
            <p:cNvPr id="12" name="Text Box 11">
              <a:extLst>
                <a:ext uri="{FF2B5EF4-FFF2-40B4-BE49-F238E27FC236}">
                  <a16:creationId xmlns:a16="http://schemas.microsoft.com/office/drawing/2014/main" id="{C84A3571-ADD0-44CB-A84C-980B8AC1807D}"/>
                </a:ext>
              </a:extLst>
            </p:cNvPr>
            <p:cNvSpPr txBox="1"/>
            <p:nvPr/>
          </p:nvSpPr>
          <p:spPr>
            <a:xfrm>
              <a:off x="7529293" y="5137624"/>
              <a:ext cx="2725633" cy="138499"/>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sp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Final result example</a:t>
              </a:r>
            </a:p>
          </p:txBody>
        </p:sp>
      </p:grpSp>
    </p:spTree>
    <p:extLst>
      <p:ext uri="{BB962C8B-B14F-4D97-AF65-F5344CB8AC3E}">
        <p14:creationId xmlns:p14="http://schemas.microsoft.com/office/powerpoint/2010/main" val="825319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Drawbacks</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EB98C56-CCFF-45DD-89E6-020D5E863AEA}"/>
              </a:ext>
            </a:extLst>
          </p:cNvPr>
          <p:cNvSpPr/>
          <p:nvPr/>
        </p:nvSpPr>
        <p:spPr>
          <a:xfrm>
            <a:off x="1048272" y="1872914"/>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Board location</a:t>
            </a:r>
          </a:p>
        </p:txBody>
      </p:sp>
      <p:sp>
        <p:nvSpPr>
          <p:cNvPr id="7" name="Rectangle 6">
            <a:extLst>
              <a:ext uri="{FF2B5EF4-FFF2-40B4-BE49-F238E27FC236}">
                <a16:creationId xmlns:a16="http://schemas.microsoft.com/office/drawing/2014/main" id="{76FEBBA5-A645-4FBC-B111-1C18FCBDED1F}"/>
              </a:ext>
            </a:extLst>
          </p:cNvPr>
          <p:cNvSpPr/>
          <p:nvPr/>
        </p:nvSpPr>
        <p:spPr>
          <a:xfrm>
            <a:off x="1048272" y="2094834"/>
            <a:ext cx="4606900" cy="1198020"/>
          </a:xfrm>
          <a:prstGeom prst="rect">
            <a:avLst/>
          </a:prstGeom>
        </p:spPr>
        <p:txBody>
          <a:bodyPr wrap="square" lIns="0" tIns="0" rIns="0" bIns="0" anchor="t">
            <a:spAutoFit/>
          </a:bodyPr>
          <a:lstStyle/>
          <a:p>
            <a:pPr>
              <a:lnSpc>
                <a:spcPts val="1900"/>
              </a:lnSpc>
            </a:pPr>
            <a:r>
              <a:rPr lang="en-US" sz="1400" dirty="0"/>
              <a:t>Some pieces might be classified incorrectly if the tentative location is not precise enough. This could be improved by using the board location model as hints, allowing the user to then execute small adjustments when needed and provide a more precise board localization</a:t>
            </a:r>
          </a:p>
        </p:txBody>
      </p:sp>
      <p:sp>
        <p:nvSpPr>
          <p:cNvPr id="9" name="Rectangle 8">
            <a:extLst>
              <a:ext uri="{FF2B5EF4-FFF2-40B4-BE49-F238E27FC236}">
                <a16:creationId xmlns:a16="http://schemas.microsoft.com/office/drawing/2014/main" id="{A8137F8A-B62E-4B63-A94F-8EB329CC7710}"/>
              </a:ext>
            </a:extLst>
          </p:cNvPr>
          <p:cNvSpPr/>
          <p:nvPr/>
        </p:nvSpPr>
        <p:spPr>
          <a:xfrm>
            <a:off x="6588815" y="1761954"/>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Occlusion</a:t>
            </a:r>
          </a:p>
        </p:txBody>
      </p:sp>
      <p:sp>
        <p:nvSpPr>
          <p:cNvPr id="10" name="Rectangle 9">
            <a:extLst>
              <a:ext uri="{FF2B5EF4-FFF2-40B4-BE49-F238E27FC236}">
                <a16:creationId xmlns:a16="http://schemas.microsoft.com/office/drawing/2014/main" id="{86B242C9-35E0-4495-A839-4E7DA4B2B1B3}"/>
              </a:ext>
            </a:extLst>
          </p:cNvPr>
          <p:cNvSpPr/>
          <p:nvPr/>
        </p:nvSpPr>
        <p:spPr>
          <a:xfrm>
            <a:off x="6588814" y="2017686"/>
            <a:ext cx="4606900" cy="1928990"/>
          </a:xfrm>
          <a:prstGeom prst="rect">
            <a:avLst/>
          </a:prstGeom>
        </p:spPr>
        <p:txBody>
          <a:bodyPr wrap="square" lIns="0" tIns="0" rIns="0" bIns="0" anchor="t">
            <a:spAutoFit/>
          </a:bodyPr>
          <a:lstStyle/>
          <a:p>
            <a:pPr>
              <a:lnSpc>
                <a:spcPts val="1900"/>
              </a:lnSpc>
            </a:pPr>
            <a:r>
              <a:rPr lang="en-US" sz="1400" dirty="0"/>
              <a:t>There currently is no way to correctly classify pieces that are occluded by other pieces. It is reasonable to think that there is no way to solve this problem in an accurate way, as no information can obviously be gathered from the image if a piece, say a short pawn, is fully in shade of another, taller piece, say a queen. It is possible that using a chess engine, a prediction could be made, but it would only be a speculation and very player dependent.</a:t>
            </a:r>
            <a:endParaRPr lang="en-US" sz="1400" dirty="0">
              <a:solidFill>
                <a:schemeClr val="tx1">
                  <a:lumMod val="75000"/>
                  <a:lumOff val="25000"/>
                </a:schemeClr>
              </a:solidFill>
              <a:cs typeface="Segoe UI" panose="020B0502040204020203" pitchFamily="34" charset="0"/>
            </a:endParaRPr>
          </a:p>
        </p:txBody>
      </p:sp>
    </p:spTree>
    <p:extLst>
      <p:ext uri="{BB962C8B-B14F-4D97-AF65-F5344CB8AC3E}">
        <p14:creationId xmlns:p14="http://schemas.microsoft.com/office/powerpoint/2010/main" val="11629800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a:solidFill>
                  <a:schemeClr val="tx1">
                    <a:lumMod val="75000"/>
                    <a:lumOff val="25000"/>
                  </a:schemeClr>
                </a:solidFill>
              </a:rPr>
              <a:t>Introduction</a:t>
            </a:r>
            <a:endParaRPr lang="en-US" sz="280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A342EE28-D088-4ADA-941D-792EB0A1D9B2}"/>
              </a:ext>
              <a:ext uri="{C183D7F6-B498-43B3-948B-1728B52AA6E4}">
                <adec:decorative xmlns:adec="http://schemas.microsoft.com/office/drawing/2017/decorative" val="1"/>
              </a:ext>
            </a:extLst>
          </p:cNvPr>
          <p:cNvSpPr/>
          <p:nvPr/>
        </p:nvSpPr>
        <p:spPr>
          <a:xfrm>
            <a:off x="0" y="994395"/>
            <a:ext cx="12192000" cy="1295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76478E7D-D57D-42CB-990C-C4C2C2F489EF}"/>
              </a:ext>
            </a:extLst>
          </p:cNvPr>
          <p:cNvSpPr/>
          <p:nvPr/>
        </p:nvSpPr>
        <p:spPr>
          <a:xfrm>
            <a:off x="2728791" y="1251073"/>
            <a:ext cx="2743195" cy="223394"/>
          </a:xfrm>
          <a:prstGeom prst="rect">
            <a:avLst/>
          </a:prstGeom>
        </p:spPr>
        <p:txBody>
          <a:bodyPr wrap="square" lIns="0" tIns="0" rIns="0" bIns="0" anchor="t">
            <a:spAutoFit/>
          </a:bodyPr>
          <a:lstStyle/>
          <a:p>
            <a:pPr>
              <a:lnSpc>
                <a:spcPts val="1900"/>
              </a:lnSpc>
            </a:pPr>
            <a:r>
              <a:rPr lang="en-GB" sz="1400" b="1" noProof="1">
                <a:solidFill>
                  <a:schemeClr val="accent3">
                    <a:lumMod val="75000"/>
                  </a:schemeClr>
                </a:solidFill>
                <a:latin typeface="+mj-lt"/>
                <a:cs typeface="Segoe UI" panose="020B0502040204020203" pitchFamily="34" charset="0"/>
              </a:rPr>
              <a:t>Chess</a:t>
            </a:r>
            <a:endParaRPr lang="en-US" sz="1400" b="1" noProof="1">
              <a:solidFill>
                <a:schemeClr val="accent3">
                  <a:lumMod val="75000"/>
                </a:schemeClr>
              </a:solidFill>
              <a:latin typeface="+mj-lt"/>
              <a:cs typeface="Segoe UI" panose="020B0502040204020203" pitchFamily="34" charset="0"/>
            </a:endParaRPr>
          </a:p>
        </p:txBody>
      </p:sp>
      <p:sp>
        <p:nvSpPr>
          <p:cNvPr id="45" name="Rectangle 44">
            <a:extLst>
              <a:ext uri="{FF2B5EF4-FFF2-40B4-BE49-F238E27FC236}">
                <a16:creationId xmlns:a16="http://schemas.microsoft.com/office/drawing/2014/main" id="{25EDD2CA-2AD2-418F-8BA8-1BB5E645DBC6}"/>
              </a:ext>
            </a:extLst>
          </p:cNvPr>
          <p:cNvSpPr/>
          <p:nvPr/>
        </p:nvSpPr>
        <p:spPr>
          <a:xfrm>
            <a:off x="2728790" y="1506805"/>
            <a:ext cx="6006136" cy="467051"/>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Chess is a rather complex game, in order to improve, one must analyze board positions and to do so it is often useful to transfer the game state to a computer.</a:t>
            </a:r>
          </a:p>
        </p:txBody>
      </p:sp>
      <p:sp>
        <p:nvSpPr>
          <p:cNvPr id="46" name="Rectangle 45">
            <a:extLst>
              <a:ext uri="{FF2B5EF4-FFF2-40B4-BE49-F238E27FC236}">
                <a16:creationId xmlns:a16="http://schemas.microsoft.com/office/drawing/2014/main" id="{CAC3982E-A473-4551-86F0-6A30480ED326}"/>
              </a:ext>
              <a:ext uri="{C183D7F6-B498-43B3-948B-1728B52AA6E4}">
                <adec:decorative xmlns:adec="http://schemas.microsoft.com/office/drawing/2017/decorative" val="1"/>
              </a:ext>
            </a:extLst>
          </p:cNvPr>
          <p:cNvSpPr/>
          <p:nvPr/>
        </p:nvSpPr>
        <p:spPr>
          <a:xfrm>
            <a:off x="0" y="2937183"/>
            <a:ext cx="12192000" cy="1295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FF74AEA5-CC8E-4F2F-B263-4F49FD91ED9B}"/>
              </a:ext>
            </a:extLst>
          </p:cNvPr>
          <p:cNvSpPr/>
          <p:nvPr/>
        </p:nvSpPr>
        <p:spPr>
          <a:xfrm>
            <a:off x="2728789" y="3193861"/>
            <a:ext cx="2743197" cy="223394"/>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Board analysis</a:t>
            </a:r>
            <a:endParaRPr lang="en-US" sz="1400" b="1" noProof="1">
              <a:solidFill>
                <a:schemeClr val="accent4">
                  <a:lumMod val="75000"/>
                </a:schemeClr>
              </a:solidFill>
              <a:latin typeface="+mj-lt"/>
              <a:cs typeface="Segoe UI" panose="020B0502040204020203" pitchFamily="34" charset="0"/>
            </a:endParaRPr>
          </a:p>
        </p:txBody>
      </p:sp>
      <p:sp>
        <p:nvSpPr>
          <p:cNvPr id="48" name="Rectangle 47">
            <a:extLst>
              <a:ext uri="{FF2B5EF4-FFF2-40B4-BE49-F238E27FC236}">
                <a16:creationId xmlns:a16="http://schemas.microsoft.com/office/drawing/2014/main" id="{71EB626E-BCA0-4847-99DF-5E638DBB69BE}"/>
              </a:ext>
            </a:extLst>
          </p:cNvPr>
          <p:cNvSpPr/>
          <p:nvPr/>
        </p:nvSpPr>
        <p:spPr>
          <a:xfrm>
            <a:off x="2728789" y="3449593"/>
            <a:ext cx="6006137" cy="467051"/>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To transfer the board state, usually players must manually position the pieces in the virtual chessboard; this is tedious and time-consuming. </a:t>
            </a:r>
          </a:p>
        </p:txBody>
      </p:sp>
      <p:sp>
        <p:nvSpPr>
          <p:cNvPr id="49" name="Rectangle 48">
            <a:extLst>
              <a:ext uri="{FF2B5EF4-FFF2-40B4-BE49-F238E27FC236}">
                <a16:creationId xmlns:a16="http://schemas.microsoft.com/office/drawing/2014/main" id="{57F12F63-FB21-40EC-B87A-459CECA50998}"/>
              </a:ext>
              <a:ext uri="{C183D7F6-B498-43B3-948B-1728B52AA6E4}">
                <adec:decorative xmlns:adec="http://schemas.microsoft.com/office/drawing/2017/decorative" val="1"/>
              </a:ext>
            </a:extLst>
          </p:cNvPr>
          <p:cNvSpPr/>
          <p:nvPr/>
        </p:nvSpPr>
        <p:spPr>
          <a:xfrm>
            <a:off x="0" y="4879448"/>
            <a:ext cx="12192000" cy="1295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CD5B30E-EE5A-4D79-91F4-A2EB2B2B0FBB}"/>
              </a:ext>
            </a:extLst>
          </p:cNvPr>
          <p:cNvSpPr/>
          <p:nvPr/>
        </p:nvSpPr>
        <p:spPr>
          <a:xfrm>
            <a:off x="2728789" y="5136126"/>
            <a:ext cx="2743197" cy="223394"/>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Project focus</a:t>
            </a:r>
          </a:p>
        </p:txBody>
      </p:sp>
      <p:sp>
        <p:nvSpPr>
          <p:cNvPr id="51" name="Rectangle 50">
            <a:extLst>
              <a:ext uri="{FF2B5EF4-FFF2-40B4-BE49-F238E27FC236}">
                <a16:creationId xmlns:a16="http://schemas.microsoft.com/office/drawing/2014/main" id="{1E5C69A9-D22F-46C7-B103-C962F2756BD2}"/>
              </a:ext>
            </a:extLst>
          </p:cNvPr>
          <p:cNvSpPr/>
          <p:nvPr/>
        </p:nvSpPr>
        <p:spPr>
          <a:xfrm>
            <a:off x="2728789" y="5391858"/>
            <a:ext cx="6006137" cy="467051"/>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cs typeface="Segoe UI" panose="020B0502040204020203" pitchFamily="34" charset="0"/>
              </a:rPr>
              <a:t>With this work, we aim at speeding up the board analysis process by developing a tool able to automatically reconstruct the board state given a picture. </a:t>
            </a:r>
          </a:p>
        </p:txBody>
      </p:sp>
    </p:spTree>
    <p:extLst>
      <p:ext uri="{BB962C8B-B14F-4D97-AF65-F5344CB8AC3E}">
        <p14:creationId xmlns:p14="http://schemas.microsoft.com/office/powerpoint/2010/main" val="32997151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Conclusion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8EB98C56-CCFF-45DD-89E6-020D5E863AEA}"/>
              </a:ext>
            </a:extLst>
          </p:cNvPr>
          <p:cNvSpPr/>
          <p:nvPr/>
        </p:nvSpPr>
        <p:spPr>
          <a:xfrm>
            <a:off x="946000" y="2319104"/>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Contributions</a:t>
            </a:r>
          </a:p>
        </p:txBody>
      </p:sp>
      <p:sp>
        <p:nvSpPr>
          <p:cNvPr id="7" name="Rectangle 6">
            <a:extLst>
              <a:ext uri="{FF2B5EF4-FFF2-40B4-BE49-F238E27FC236}">
                <a16:creationId xmlns:a16="http://schemas.microsoft.com/office/drawing/2014/main" id="{76FEBBA5-A645-4FBC-B111-1C18FCBDED1F}"/>
              </a:ext>
            </a:extLst>
          </p:cNvPr>
          <p:cNvSpPr/>
          <p:nvPr/>
        </p:nvSpPr>
        <p:spPr>
          <a:xfrm>
            <a:off x="946000" y="2541024"/>
            <a:ext cx="4606900" cy="1685333"/>
          </a:xfrm>
          <a:prstGeom prst="rect">
            <a:avLst/>
          </a:prstGeom>
        </p:spPr>
        <p:txBody>
          <a:bodyPr wrap="square" lIns="0" tIns="0" rIns="0" bIns="0" anchor="t">
            <a:spAutoFit/>
          </a:bodyPr>
          <a:lstStyle/>
          <a:p>
            <a:pPr>
              <a:lnSpc>
                <a:spcPts val="1900"/>
              </a:lnSpc>
            </a:pPr>
            <a:r>
              <a:rPr lang="en-US" sz="1400" dirty="0"/>
              <a:t>With this work, we provide a program able to recognize a chessboard starting from a picture taken from a user with an uncalibrated camera phone and no special equipment.</a:t>
            </a:r>
          </a:p>
          <a:p>
            <a:pPr>
              <a:lnSpc>
                <a:spcPts val="1900"/>
              </a:lnSpc>
            </a:pPr>
            <a:endParaRPr lang="en-US" sz="1400" dirty="0"/>
          </a:p>
          <a:p>
            <a:pPr>
              <a:lnSpc>
                <a:spcPts val="1900"/>
              </a:lnSpc>
            </a:pPr>
            <a:r>
              <a:rPr lang="en-US" sz="1400" dirty="0"/>
              <a:t>We also provide a new dataset of chess pieces that, even if limited, to the best of our knowledge is larger than the ones publicly available. </a:t>
            </a:r>
          </a:p>
        </p:txBody>
      </p:sp>
      <p:sp>
        <p:nvSpPr>
          <p:cNvPr id="9" name="Rectangle 8">
            <a:extLst>
              <a:ext uri="{FF2B5EF4-FFF2-40B4-BE49-F238E27FC236}">
                <a16:creationId xmlns:a16="http://schemas.microsoft.com/office/drawing/2014/main" id="{A8137F8A-B62E-4B63-A94F-8EB329CC7710}"/>
              </a:ext>
            </a:extLst>
          </p:cNvPr>
          <p:cNvSpPr/>
          <p:nvPr/>
        </p:nvSpPr>
        <p:spPr>
          <a:xfrm>
            <a:off x="6639101" y="2319104"/>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Future work</a:t>
            </a:r>
          </a:p>
        </p:txBody>
      </p:sp>
      <p:sp>
        <p:nvSpPr>
          <p:cNvPr id="10" name="Rectangle 9">
            <a:extLst>
              <a:ext uri="{FF2B5EF4-FFF2-40B4-BE49-F238E27FC236}">
                <a16:creationId xmlns:a16="http://schemas.microsoft.com/office/drawing/2014/main" id="{86B242C9-35E0-4495-A839-4E7DA4B2B1B3}"/>
              </a:ext>
            </a:extLst>
          </p:cNvPr>
          <p:cNvSpPr/>
          <p:nvPr/>
        </p:nvSpPr>
        <p:spPr>
          <a:xfrm>
            <a:off x="6639100" y="2574836"/>
            <a:ext cx="4606900" cy="1685333"/>
          </a:xfrm>
          <a:prstGeom prst="rect">
            <a:avLst/>
          </a:prstGeom>
        </p:spPr>
        <p:txBody>
          <a:bodyPr wrap="square" lIns="0" tIns="0" rIns="0" bIns="0" anchor="t">
            <a:spAutoFit/>
          </a:bodyPr>
          <a:lstStyle/>
          <a:p>
            <a:pPr>
              <a:lnSpc>
                <a:spcPts val="1900"/>
              </a:lnSpc>
            </a:pPr>
            <a:r>
              <a:rPr lang="en-US" sz="1400" dirty="0"/>
              <a:t>Future directions might include the development of a smartphone app able to perform the entirety of these operations on the mobile device.</a:t>
            </a:r>
          </a:p>
          <a:p>
            <a:pPr>
              <a:lnSpc>
                <a:spcPts val="1900"/>
              </a:lnSpc>
            </a:pPr>
            <a:endParaRPr lang="en-US" sz="1400" dirty="0">
              <a:solidFill>
                <a:schemeClr val="tx1">
                  <a:lumMod val="75000"/>
                  <a:lumOff val="25000"/>
                </a:schemeClr>
              </a:solidFill>
              <a:cs typeface="Segoe UI" panose="020B0502040204020203" pitchFamily="34" charset="0"/>
            </a:endParaRPr>
          </a:p>
          <a:p>
            <a:pPr>
              <a:lnSpc>
                <a:spcPts val="1900"/>
              </a:lnSpc>
            </a:pPr>
            <a:r>
              <a:rPr lang="en-US" sz="1400" dirty="0">
                <a:cs typeface="Segoe UI" panose="020B0502040204020203" pitchFamily="34" charset="0"/>
              </a:rPr>
              <a:t>The performance of the model and </a:t>
            </a:r>
            <a:r>
              <a:rPr lang="en-US" sz="1400" dirty="0"/>
              <a:t>value of this work could be greatly improved by a crowd-sourcing effort aimed at enlarging the dataset to encompass many different chess sets.</a:t>
            </a:r>
          </a:p>
        </p:txBody>
      </p:sp>
    </p:spTree>
    <p:extLst>
      <p:ext uri="{BB962C8B-B14F-4D97-AF65-F5344CB8AC3E}">
        <p14:creationId xmlns:p14="http://schemas.microsoft.com/office/powerpoint/2010/main" val="42441193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Running a demo</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86F0E820-A90F-4CB6-90A7-AF744367C6F0}"/>
              </a:ext>
            </a:extLst>
          </p:cNvPr>
          <p:cNvSpPr/>
          <p:nvPr/>
        </p:nvSpPr>
        <p:spPr>
          <a:xfrm>
            <a:off x="1713498" y="2583739"/>
            <a:ext cx="9162046" cy="1754326"/>
          </a:xfrm>
          <a:prstGeom prst="rect">
            <a:avLst/>
          </a:prstGeom>
        </p:spPr>
        <p:txBody>
          <a:bodyPr wrap="square">
            <a:spAutoFit/>
          </a:bodyPr>
          <a:lstStyle/>
          <a:p>
            <a:r>
              <a:rPr lang="it-IT" sz="1200" dirty="0"/>
              <a:t>1)	Load 'trainedNet' workspace (You only need to do this once)</a:t>
            </a:r>
          </a:p>
          <a:p>
            <a:endParaRPr lang="it-IT" sz="1200" dirty="0"/>
          </a:p>
          <a:p>
            <a:r>
              <a:rPr lang="it-IT" sz="1200" dirty="0"/>
              <a:t>2.1)	Choose a sample image from folders boards_test or boards_test2</a:t>
            </a:r>
          </a:p>
          <a:p>
            <a:r>
              <a:rPr lang="it-IT" sz="1200" dirty="0"/>
              <a:t>2.2)	Write the path to the image in the first line of the "run.mlx" file</a:t>
            </a:r>
          </a:p>
          <a:p>
            <a:r>
              <a:rPr lang="it-IT" sz="1200" dirty="0"/>
              <a:t>2.3)	If you chose a file from boards_test, set variable "toRotate" to 0, if you chose an image from boards_test2, set it to 1.</a:t>
            </a:r>
          </a:p>
          <a:p>
            <a:r>
              <a:rPr lang="it-IT" sz="1200" dirty="0"/>
              <a:t>	This is because MATLAB does not recognize image rotation information in the metadata. Phones use this data when you take a</a:t>
            </a:r>
          </a:p>
          <a:p>
            <a:r>
              <a:rPr lang="it-IT" sz="1200" dirty="0"/>
              <a:t>	picture with different phone orientation to keep the image consistent with the phone frame of reference.</a:t>
            </a:r>
          </a:p>
          <a:p>
            <a:endParaRPr lang="it-IT" sz="1200" dirty="0"/>
          </a:p>
          <a:p>
            <a:r>
              <a:rPr lang="it-IT" sz="1200" dirty="0"/>
              <a:t>3)	Start the script 'run.mlx'. All intermediate results will be shown in the live script.</a:t>
            </a:r>
          </a:p>
        </p:txBody>
      </p:sp>
      <p:sp>
        <p:nvSpPr>
          <p:cNvPr id="12" name="Rectangle 11">
            <a:extLst>
              <a:ext uri="{FF2B5EF4-FFF2-40B4-BE49-F238E27FC236}">
                <a16:creationId xmlns:a16="http://schemas.microsoft.com/office/drawing/2014/main" id="{48D2DE88-FE06-45E7-ABAF-2CE6FA09EEF8}"/>
              </a:ext>
            </a:extLst>
          </p:cNvPr>
          <p:cNvSpPr/>
          <p:nvPr/>
        </p:nvSpPr>
        <p:spPr>
          <a:xfrm>
            <a:off x="1713498" y="2306420"/>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Demo instructions</a:t>
            </a:r>
          </a:p>
        </p:txBody>
      </p:sp>
    </p:spTree>
    <p:extLst>
      <p:ext uri="{BB962C8B-B14F-4D97-AF65-F5344CB8AC3E}">
        <p14:creationId xmlns:p14="http://schemas.microsoft.com/office/powerpoint/2010/main" val="37873881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pattFill prst="zigZag">
          <a:fgClr>
            <a:schemeClr val="accent3">
              <a:lumMod val="75000"/>
            </a:schemeClr>
          </a:fgClr>
          <a:bgClr>
            <a:schemeClr val="accent3">
              <a:lumMod val="50000"/>
            </a:schemeClr>
          </a:bgClr>
        </a:patt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62A21665-C64F-4BDA-B2DE-442D70605718}"/>
              </a:ext>
              <a:ext uri="{C183D7F6-B498-43B3-948B-1728B52AA6E4}">
                <adec:decorative xmlns:adec="http://schemas.microsoft.com/office/drawing/2017/decorative" val="1"/>
              </a:ext>
            </a:extLst>
          </p:cNvPr>
          <p:cNvGrpSpPr/>
          <p:nvPr/>
        </p:nvGrpSpPr>
        <p:grpSpPr>
          <a:xfrm>
            <a:off x="4325258" y="1544068"/>
            <a:ext cx="3541486" cy="3769865"/>
            <a:chOff x="4325258" y="1229517"/>
            <a:chExt cx="3541486" cy="3769865"/>
          </a:xfrm>
        </p:grpSpPr>
        <p:sp>
          <p:nvSpPr>
            <p:cNvPr id="12" name="Diamond 11">
              <a:extLst>
                <a:ext uri="{FF2B5EF4-FFF2-40B4-BE49-F238E27FC236}">
                  <a16:creationId xmlns:a16="http://schemas.microsoft.com/office/drawing/2014/main" id="{7DC8B409-5FAC-4539-B25A-26BE925A48AF}"/>
                </a:ext>
              </a:extLst>
            </p:cNvPr>
            <p:cNvSpPr/>
            <p:nvPr/>
          </p:nvSpPr>
          <p:spPr>
            <a:xfrm>
              <a:off x="4792319" y="2392018"/>
              <a:ext cx="2607364" cy="2607364"/>
            </a:xfrm>
            <a:prstGeom prst="diamond">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iamond 12">
              <a:extLst>
                <a:ext uri="{FF2B5EF4-FFF2-40B4-BE49-F238E27FC236}">
                  <a16:creationId xmlns:a16="http://schemas.microsoft.com/office/drawing/2014/main" id="{91498E2F-539C-46D3-AF7C-BB1DAE76B114}"/>
                </a:ext>
              </a:extLst>
            </p:cNvPr>
            <p:cNvSpPr/>
            <p:nvPr/>
          </p:nvSpPr>
          <p:spPr>
            <a:xfrm>
              <a:off x="4325258" y="1229517"/>
              <a:ext cx="3541486" cy="3541486"/>
            </a:xfrm>
            <a:prstGeom prst="diamond">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itle 1">
            <a:extLst>
              <a:ext uri="{FF2B5EF4-FFF2-40B4-BE49-F238E27FC236}">
                <a16:creationId xmlns:a16="http://schemas.microsoft.com/office/drawing/2014/main" id="{FA061601-468D-486D-B8EE-42BD1BE3ADCC}"/>
              </a:ext>
            </a:extLst>
          </p:cNvPr>
          <p:cNvSpPr>
            <a:spLocks noGrp="1"/>
          </p:cNvSpPr>
          <p:nvPr>
            <p:ph type="ctrTitle"/>
          </p:nvPr>
        </p:nvSpPr>
        <p:spPr>
          <a:xfrm>
            <a:off x="1524000" y="2930403"/>
            <a:ext cx="9144000" cy="997196"/>
          </a:xfrm>
        </p:spPr>
        <p:txBody>
          <a:bodyPr lIns="0" tIns="0" rIns="0" bIns="0" anchor="ctr">
            <a:spAutoFit/>
          </a:bodyPr>
          <a:lstStyle/>
          <a:p>
            <a:r>
              <a:rPr lang="en-US" sz="7200" b="1">
                <a:solidFill>
                  <a:schemeClr val="bg1"/>
                </a:solidFill>
              </a:rPr>
              <a:t>Thank You</a:t>
            </a:r>
            <a:endParaRPr lang="en-US" sz="7200">
              <a:solidFill>
                <a:schemeClr val="accent4"/>
              </a:solidFill>
            </a:endParaRPr>
          </a:p>
        </p:txBody>
      </p:sp>
    </p:spTree>
    <p:extLst>
      <p:ext uri="{BB962C8B-B14F-4D97-AF65-F5344CB8AC3E}">
        <p14:creationId xmlns:p14="http://schemas.microsoft.com/office/powerpoint/2010/main" val="19230381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A472D489-4A40-47BC-9D89-9823DD398021}"/>
              </a:ext>
              <a:ext uri="{C183D7F6-B498-43B3-948B-1728B52AA6E4}">
                <adec:decorative xmlns:adec="http://schemas.microsoft.com/office/drawing/2017/decorative" val="1"/>
              </a:ext>
            </a:extLst>
          </p:cNvPr>
          <p:cNvSpPr/>
          <p:nvPr/>
        </p:nvSpPr>
        <p:spPr>
          <a:xfrm>
            <a:off x="0" y="2696197"/>
            <a:ext cx="12192000" cy="322935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Related work</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51D1CD3A-7954-469A-BAF1-44FFED8F4F3A}"/>
              </a:ext>
            </a:extLst>
          </p:cNvPr>
          <p:cNvSpPr/>
          <p:nvPr/>
        </p:nvSpPr>
        <p:spPr>
          <a:xfrm>
            <a:off x="2043112" y="3414498"/>
            <a:ext cx="7330585" cy="1218282"/>
          </a:xfrm>
          <a:prstGeom prst="rect">
            <a:avLst/>
          </a:prstGeom>
        </p:spPr>
        <p:txBody>
          <a:bodyPr wrap="square" lIns="0" tIns="0" rIns="0" bIns="0" anchor="ctr">
            <a:spAutoFit/>
          </a:bodyPr>
          <a:lstStyle/>
          <a:p>
            <a:pPr>
              <a:lnSpc>
                <a:spcPts val="1900"/>
              </a:lnSpc>
            </a:pPr>
            <a:r>
              <a:rPr lang="en-US" dirty="0"/>
              <a:t>Chessboard and chess piece recognition with the support of neural networks</a:t>
            </a:r>
            <a:endParaRPr lang="en-GB" u="sng" dirty="0">
              <a:solidFill>
                <a:schemeClr val="tx1">
                  <a:lumMod val="75000"/>
                  <a:lumOff val="25000"/>
                </a:schemeClr>
              </a:solidFill>
              <a:cs typeface="Segoe UI" panose="020B0502040204020203" pitchFamily="34" charset="0"/>
            </a:endParaRPr>
          </a:p>
          <a:p>
            <a:pPr algn="just">
              <a:lnSpc>
                <a:spcPts val="1900"/>
              </a:lnSpc>
            </a:pPr>
            <a:endParaRPr lang="en-US" sz="1400" dirty="0">
              <a:solidFill>
                <a:schemeClr val="tx1">
                  <a:lumMod val="75000"/>
                  <a:lumOff val="25000"/>
                </a:schemeClr>
              </a:solidFill>
              <a:cs typeface="Segoe UI" panose="020B0502040204020203" pitchFamily="34" charset="0"/>
            </a:endParaRPr>
          </a:p>
          <a:p>
            <a:pPr algn="just">
              <a:lnSpc>
                <a:spcPts val="1900"/>
              </a:lnSpc>
            </a:pPr>
            <a:r>
              <a:rPr lang="en-US" sz="1400" dirty="0"/>
              <a:t>Stockfish chess engine was used to improve chess piece prediction, together with statistical information from a large chess positions dataset, obtaining very good results albeit with higher computational costs.</a:t>
            </a:r>
            <a:endParaRPr lang="en-US" sz="1400" dirty="0">
              <a:solidFill>
                <a:schemeClr val="tx1">
                  <a:lumMod val="75000"/>
                  <a:lumOff val="25000"/>
                </a:schemeClr>
              </a:solidFill>
              <a:cs typeface="Segoe UI" panose="020B0502040204020203" pitchFamily="34" charset="0"/>
            </a:endParaRPr>
          </a:p>
        </p:txBody>
      </p:sp>
      <p:cxnSp>
        <p:nvCxnSpPr>
          <p:cNvPr id="7" name="Straight Arrow Connector 6">
            <a:extLst>
              <a:ext uri="{FF2B5EF4-FFF2-40B4-BE49-F238E27FC236}">
                <a16:creationId xmlns:a16="http://schemas.microsoft.com/office/drawing/2014/main" id="{D73BE153-AF08-4500-9153-5AD16447FFAD}"/>
              </a:ext>
              <a:ext uri="{C183D7F6-B498-43B3-948B-1728B52AA6E4}">
                <adec:decorative xmlns:adec="http://schemas.microsoft.com/office/drawing/2017/decorative" val="1"/>
              </a:ext>
            </a:extLst>
          </p:cNvPr>
          <p:cNvCxnSpPr>
            <a:cxnSpLocks/>
          </p:cNvCxnSpPr>
          <p:nvPr/>
        </p:nvCxnSpPr>
        <p:spPr>
          <a:xfrm>
            <a:off x="2043112" y="3709659"/>
            <a:ext cx="7330585" cy="0"/>
          </a:xfrm>
          <a:prstGeom prst="straightConnector1">
            <a:avLst/>
          </a:prstGeom>
          <a:ln w="22225" cap="rnd">
            <a:solidFill>
              <a:schemeClr val="tx2"/>
            </a:solidFill>
            <a:round/>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89C5C9D3-F831-413D-B4A3-D6130C0699E2}"/>
              </a:ext>
            </a:extLst>
          </p:cNvPr>
          <p:cNvSpPr/>
          <p:nvPr/>
        </p:nvSpPr>
        <p:spPr>
          <a:xfrm>
            <a:off x="2043112" y="4957814"/>
            <a:ext cx="7330585" cy="710707"/>
          </a:xfrm>
          <a:prstGeom prst="rect">
            <a:avLst/>
          </a:prstGeom>
        </p:spPr>
        <p:txBody>
          <a:bodyPr wrap="square" lIns="0" tIns="0" rIns="0" bIns="0" anchor="ctr">
            <a:spAutoFit/>
          </a:bodyPr>
          <a:lstStyle/>
          <a:p>
            <a:pPr>
              <a:lnSpc>
                <a:spcPts val="1900"/>
              </a:lnSpc>
            </a:pPr>
            <a:r>
              <a:rPr lang="en-US" dirty="0"/>
              <a:t>ChessVision: Chess Board and Piece Recognition</a:t>
            </a:r>
            <a:endParaRPr lang="en-US" sz="1400" dirty="0">
              <a:solidFill>
                <a:schemeClr val="tx1">
                  <a:lumMod val="75000"/>
                  <a:lumOff val="25000"/>
                </a:schemeClr>
              </a:solidFill>
              <a:cs typeface="Segoe UI" panose="020B0502040204020203" pitchFamily="34" charset="0"/>
            </a:endParaRPr>
          </a:p>
          <a:p>
            <a:pPr algn="just">
              <a:lnSpc>
                <a:spcPts val="1900"/>
              </a:lnSpc>
            </a:pPr>
            <a:endParaRPr lang="en-US" sz="1400" dirty="0">
              <a:solidFill>
                <a:schemeClr val="tx1">
                  <a:lumMod val="75000"/>
                  <a:lumOff val="25000"/>
                </a:schemeClr>
              </a:solidFill>
              <a:cs typeface="Segoe UI" panose="020B0502040204020203" pitchFamily="34" charset="0"/>
            </a:endParaRPr>
          </a:p>
          <a:p>
            <a:pPr algn="just">
              <a:lnSpc>
                <a:spcPts val="1900"/>
              </a:lnSpc>
            </a:pPr>
            <a:r>
              <a:rPr lang="en-US" sz="1400" dirty="0"/>
              <a:t>In a very controlled environment, piece recognition was able to reach 85% accuracy.</a:t>
            </a:r>
            <a:endParaRPr lang="en-US" sz="1400" dirty="0">
              <a:solidFill>
                <a:schemeClr val="tx1">
                  <a:lumMod val="75000"/>
                  <a:lumOff val="25000"/>
                </a:schemeClr>
              </a:solidFill>
              <a:cs typeface="Segoe UI" panose="020B0502040204020203" pitchFamily="34" charset="0"/>
            </a:endParaRPr>
          </a:p>
        </p:txBody>
      </p:sp>
      <p:cxnSp>
        <p:nvCxnSpPr>
          <p:cNvPr id="13" name="Straight Arrow Connector 12">
            <a:extLst>
              <a:ext uri="{FF2B5EF4-FFF2-40B4-BE49-F238E27FC236}">
                <a16:creationId xmlns:a16="http://schemas.microsoft.com/office/drawing/2014/main" id="{CF18E069-E912-44B2-93CA-D0C04E99BC7F}"/>
              </a:ext>
              <a:ext uri="{C183D7F6-B498-43B3-948B-1728B52AA6E4}">
                <adec:decorative xmlns:adec="http://schemas.microsoft.com/office/drawing/2017/decorative" val="1"/>
              </a:ext>
            </a:extLst>
          </p:cNvPr>
          <p:cNvCxnSpPr>
            <a:cxnSpLocks/>
          </p:cNvCxnSpPr>
          <p:nvPr/>
        </p:nvCxnSpPr>
        <p:spPr>
          <a:xfrm>
            <a:off x="2043111" y="5203582"/>
            <a:ext cx="7330585" cy="0"/>
          </a:xfrm>
          <a:prstGeom prst="straightConnector1">
            <a:avLst/>
          </a:prstGeom>
          <a:ln w="22225" cap="rnd">
            <a:solidFill>
              <a:schemeClr val="tx2"/>
            </a:solidFill>
            <a:round/>
            <a:tailEnd type="non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0F9BAF3-5895-4224-890D-AFCA8B45C5A5}"/>
              </a:ext>
              <a:ext uri="{C183D7F6-B498-43B3-948B-1728B52AA6E4}">
                <adec:decorative xmlns:adec="http://schemas.microsoft.com/office/drawing/2017/decorative" val="1"/>
              </a:ext>
            </a:extLst>
          </p:cNvPr>
          <p:cNvSpPr/>
          <p:nvPr/>
        </p:nvSpPr>
        <p:spPr>
          <a:xfrm>
            <a:off x="0" y="994395"/>
            <a:ext cx="12192000" cy="129538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8B14190-4A7A-428A-9047-87A0636AFC62}"/>
              </a:ext>
            </a:extLst>
          </p:cNvPr>
          <p:cNvSpPr/>
          <p:nvPr/>
        </p:nvSpPr>
        <p:spPr>
          <a:xfrm>
            <a:off x="2043110" y="1395108"/>
            <a:ext cx="7269331" cy="954364"/>
          </a:xfrm>
          <a:prstGeom prst="rect">
            <a:avLst/>
          </a:prstGeom>
        </p:spPr>
        <p:txBody>
          <a:bodyPr wrap="square" lIns="0" tIns="0" rIns="0" bIns="0" anchor="t">
            <a:spAutoFit/>
          </a:bodyPr>
          <a:lstStyle/>
          <a:p>
            <a:pPr>
              <a:lnSpc>
                <a:spcPts val="1900"/>
              </a:lnSpc>
            </a:pPr>
            <a:r>
              <a:rPr lang="en-US" sz="1400" dirty="0"/>
              <a:t>Chessboard recognition is a computer vision problem that has not yet been efficiently solved. Previous studies either used some form of aid in the visual recognition task or had results that were not highly accurate.</a:t>
            </a:r>
          </a:p>
          <a:p>
            <a:pPr>
              <a:lnSpc>
                <a:spcPts val="1900"/>
              </a:lnSpc>
            </a:pPr>
            <a:endParaRPr lang="en-US" sz="1400" dirty="0">
              <a:solidFill>
                <a:schemeClr val="tx1">
                  <a:lumMod val="75000"/>
                  <a:lumOff val="25000"/>
                </a:schemeClr>
              </a:solidFill>
              <a:cs typeface="Segoe UI" panose="020B0502040204020203" pitchFamily="34" charset="0"/>
            </a:endParaRPr>
          </a:p>
        </p:txBody>
      </p:sp>
      <p:sp>
        <p:nvSpPr>
          <p:cNvPr id="20" name="Rectangle 19">
            <a:extLst>
              <a:ext uri="{FF2B5EF4-FFF2-40B4-BE49-F238E27FC236}">
                <a16:creationId xmlns:a16="http://schemas.microsoft.com/office/drawing/2014/main" id="{0A4C57AD-9FCA-43EF-9E8F-02C0F90D167F}"/>
              </a:ext>
            </a:extLst>
          </p:cNvPr>
          <p:cNvSpPr/>
          <p:nvPr/>
        </p:nvSpPr>
        <p:spPr>
          <a:xfrm>
            <a:off x="2043111" y="1171714"/>
            <a:ext cx="2743195" cy="223394"/>
          </a:xfrm>
          <a:prstGeom prst="rect">
            <a:avLst/>
          </a:prstGeom>
        </p:spPr>
        <p:txBody>
          <a:bodyPr wrap="square" lIns="0" tIns="0" rIns="0" bIns="0" anchor="t">
            <a:spAutoFit/>
          </a:bodyPr>
          <a:lstStyle/>
          <a:p>
            <a:pPr>
              <a:lnSpc>
                <a:spcPts val="1900"/>
              </a:lnSpc>
            </a:pPr>
            <a:r>
              <a:rPr lang="en-GB" sz="1400" b="1" noProof="1">
                <a:solidFill>
                  <a:schemeClr val="accent3">
                    <a:lumMod val="75000"/>
                  </a:schemeClr>
                </a:solidFill>
                <a:latin typeface="+mj-lt"/>
                <a:cs typeface="Segoe UI" panose="020B0502040204020203" pitchFamily="34" charset="0"/>
              </a:rPr>
              <a:t>Previous work</a:t>
            </a:r>
            <a:endParaRPr lang="en-US" sz="1400" b="1" noProof="1">
              <a:solidFill>
                <a:schemeClr val="accent3">
                  <a:lumMod val="75000"/>
                </a:schemeClr>
              </a:solidFill>
              <a:latin typeface="+mj-lt"/>
              <a:cs typeface="Segoe UI" panose="020B0502040204020203" pitchFamily="34" charset="0"/>
            </a:endParaRPr>
          </a:p>
        </p:txBody>
      </p:sp>
      <p:sp>
        <p:nvSpPr>
          <p:cNvPr id="21" name="Rectangle 20">
            <a:extLst>
              <a:ext uri="{FF2B5EF4-FFF2-40B4-BE49-F238E27FC236}">
                <a16:creationId xmlns:a16="http://schemas.microsoft.com/office/drawing/2014/main" id="{5B840AA6-7131-49AA-84C9-E4F19FF07615}"/>
              </a:ext>
            </a:extLst>
          </p:cNvPr>
          <p:cNvSpPr/>
          <p:nvPr/>
        </p:nvSpPr>
        <p:spPr>
          <a:xfrm>
            <a:off x="2043109" y="2973986"/>
            <a:ext cx="2743197" cy="223394"/>
          </a:xfrm>
          <a:prstGeom prst="rect">
            <a:avLst/>
          </a:prstGeom>
        </p:spPr>
        <p:txBody>
          <a:bodyPr wrap="square" lIns="0" tIns="0" rIns="0" bIns="0" anchor="t">
            <a:spAutoFit/>
          </a:bodyPr>
          <a:lstStyle/>
          <a:p>
            <a:pPr>
              <a:lnSpc>
                <a:spcPts val="1900"/>
              </a:lnSpc>
            </a:pPr>
            <a:r>
              <a:rPr lang="en-US" sz="1400" b="1" dirty="0">
                <a:solidFill>
                  <a:schemeClr val="accent4">
                    <a:lumMod val="75000"/>
                  </a:schemeClr>
                </a:solidFill>
                <a:latin typeface="+mj-lt"/>
                <a:cs typeface="Segoe UI" panose="020B0502040204020203" pitchFamily="34" charset="0"/>
              </a:rPr>
              <a:t>Examples of other studies</a:t>
            </a:r>
            <a:endParaRPr lang="en-US" sz="1400" b="1" noProof="1">
              <a:solidFill>
                <a:schemeClr val="accent4">
                  <a:lumMod val="75000"/>
                </a:schemeClr>
              </a:solidFill>
              <a:latin typeface="+mj-lt"/>
              <a:cs typeface="Segoe UI" panose="020B0502040204020203" pitchFamily="34" charset="0"/>
            </a:endParaRPr>
          </a:p>
        </p:txBody>
      </p:sp>
    </p:spTree>
    <p:extLst>
      <p:ext uri="{BB962C8B-B14F-4D97-AF65-F5344CB8AC3E}">
        <p14:creationId xmlns:p14="http://schemas.microsoft.com/office/powerpoint/2010/main" val="24331282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5" name="Straight Arrow Connector 14">
            <a:extLst>
              <a:ext uri="{FF2B5EF4-FFF2-40B4-BE49-F238E27FC236}">
                <a16:creationId xmlns:a16="http://schemas.microsoft.com/office/drawing/2014/main" id="{8A108D9D-CEE1-41AF-98EE-2965F0AEA85E}"/>
              </a:ext>
              <a:ext uri="{C183D7F6-B498-43B3-948B-1728B52AA6E4}">
                <adec:decorative xmlns:adec="http://schemas.microsoft.com/office/drawing/2017/decorative" val="1"/>
              </a:ext>
            </a:extLst>
          </p:cNvPr>
          <p:cNvCxnSpPr>
            <a:cxnSpLocks/>
          </p:cNvCxnSpPr>
          <p:nvPr/>
        </p:nvCxnSpPr>
        <p:spPr>
          <a:xfrm>
            <a:off x="8987590" y="2083521"/>
            <a:ext cx="868352" cy="445757"/>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Target workflow</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2E3C6E9-3DDD-42DC-ACCC-5E1D69A6ACC5}"/>
              </a:ext>
            </a:extLst>
          </p:cNvPr>
          <p:cNvSpPr/>
          <p:nvPr/>
        </p:nvSpPr>
        <p:spPr>
          <a:xfrm>
            <a:off x="946002" y="1085265"/>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Full-stack board recognition</a:t>
            </a:r>
          </a:p>
        </p:txBody>
      </p:sp>
      <p:sp>
        <p:nvSpPr>
          <p:cNvPr id="7" name="Rectangle 6">
            <a:extLst>
              <a:ext uri="{FF2B5EF4-FFF2-40B4-BE49-F238E27FC236}">
                <a16:creationId xmlns:a16="http://schemas.microsoft.com/office/drawing/2014/main" id="{E4B7866C-F2DF-4901-BBC8-7B712302C7A8}"/>
              </a:ext>
            </a:extLst>
          </p:cNvPr>
          <p:cNvSpPr/>
          <p:nvPr/>
        </p:nvSpPr>
        <p:spPr>
          <a:xfrm>
            <a:off x="946001" y="1340997"/>
            <a:ext cx="4606900" cy="1198020"/>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Our project focuses on building a tool that can accurately reconstruct the chessboard state from a </a:t>
            </a:r>
            <a:r>
              <a:rPr lang="en-GB" sz="1400" b="1" dirty="0">
                <a:solidFill>
                  <a:schemeClr val="tx1">
                    <a:lumMod val="75000"/>
                    <a:lumOff val="25000"/>
                  </a:schemeClr>
                </a:solidFill>
                <a:cs typeface="Segoe UI" panose="020B0502040204020203" pitchFamily="34" charset="0"/>
              </a:rPr>
              <a:t>single smartphone photo</a:t>
            </a:r>
            <a:r>
              <a:rPr lang="en-GB" sz="1400" dirty="0">
                <a:solidFill>
                  <a:schemeClr val="tx1">
                    <a:lumMod val="75000"/>
                    <a:lumOff val="25000"/>
                  </a:schemeClr>
                </a:solidFill>
                <a:cs typeface="Segoe UI" panose="020B0502040204020203" pitchFamily="34" charset="0"/>
              </a:rPr>
              <a:t>. </a:t>
            </a:r>
          </a:p>
          <a:p>
            <a:pPr>
              <a:lnSpc>
                <a:spcPts val="1900"/>
              </a:lnSpc>
            </a:pPr>
            <a:r>
              <a:rPr lang="en-GB" sz="1400" dirty="0">
                <a:solidFill>
                  <a:schemeClr val="tx1">
                    <a:lumMod val="75000"/>
                    <a:lumOff val="25000"/>
                  </a:schemeClr>
                </a:solidFill>
                <a:cs typeface="Segoe UI" panose="020B0502040204020203" pitchFamily="34" charset="0"/>
              </a:rPr>
              <a:t>This means that both the </a:t>
            </a:r>
            <a:r>
              <a:rPr lang="en-GB" sz="1400" b="1" dirty="0">
                <a:solidFill>
                  <a:schemeClr val="tx1">
                    <a:lumMod val="75000"/>
                    <a:lumOff val="25000"/>
                  </a:schemeClr>
                </a:solidFill>
                <a:cs typeface="Segoe UI" panose="020B0502040204020203" pitchFamily="34" charset="0"/>
              </a:rPr>
              <a:t>position of the board </a:t>
            </a:r>
            <a:r>
              <a:rPr lang="en-GB" sz="1400" dirty="0">
                <a:solidFill>
                  <a:schemeClr val="tx1">
                    <a:lumMod val="75000"/>
                    <a:lumOff val="25000"/>
                  </a:schemeClr>
                </a:solidFill>
                <a:cs typeface="Segoe UI" panose="020B0502040204020203" pitchFamily="34" charset="0"/>
              </a:rPr>
              <a:t>and the </a:t>
            </a:r>
            <a:r>
              <a:rPr lang="en-GB" sz="1400" b="1" dirty="0">
                <a:solidFill>
                  <a:schemeClr val="tx1">
                    <a:lumMod val="75000"/>
                    <a:lumOff val="25000"/>
                  </a:schemeClr>
                </a:solidFill>
                <a:cs typeface="Segoe UI" panose="020B0502040204020203" pitchFamily="34" charset="0"/>
              </a:rPr>
              <a:t>positions of the pieces </a:t>
            </a:r>
            <a:r>
              <a:rPr lang="en-GB" sz="1400" dirty="0">
                <a:solidFill>
                  <a:schemeClr val="tx1">
                    <a:lumMod val="75000"/>
                    <a:lumOff val="25000"/>
                  </a:schemeClr>
                </a:solidFill>
                <a:cs typeface="Segoe UI" panose="020B0502040204020203" pitchFamily="34" charset="0"/>
              </a:rPr>
              <a:t>on the board must be recognized.</a:t>
            </a:r>
          </a:p>
        </p:txBody>
      </p:sp>
      <p:sp>
        <p:nvSpPr>
          <p:cNvPr id="9" name="Rectangle 8">
            <a:extLst>
              <a:ext uri="{FF2B5EF4-FFF2-40B4-BE49-F238E27FC236}">
                <a16:creationId xmlns:a16="http://schemas.microsoft.com/office/drawing/2014/main" id="{2CF6F422-DA73-45FC-8A33-CD3634F555E6}"/>
              </a:ext>
            </a:extLst>
          </p:cNvPr>
          <p:cNvSpPr/>
          <p:nvPr/>
        </p:nvSpPr>
        <p:spPr>
          <a:xfrm>
            <a:off x="946002" y="4234760"/>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Usability in field conditions</a:t>
            </a:r>
          </a:p>
        </p:txBody>
      </p:sp>
      <p:sp>
        <p:nvSpPr>
          <p:cNvPr id="10" name="Rectangle 9">
            <a:extLst>
              <a:ext uri="{FF2B5EF4-FFF2-40B4-BE49-F238E27FC236}">
                <a16:creationId xmlns:a16="http://schemas.microsoft.com/office/drawing/2014/main" id="{B06E4E10-68DD-45F3-8D3A-A82C0BB95235}"/>
              </a:ext>
            </a:extLst>
          </p:cNvPr>
          <p:cNvSpPr/>
          <p:nvPr/>
        </p:nvSpPr>
        <p:spPr>
          <a:xfrm>
            <a:off x="946001" y="4490492"/>
            <a:ext cx="4606900" cy="954364"/>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We assume the photo to be taken in relatively good conditions, but we allow for imperfect acquisition, so that the </a:t>
            </a:r>
            <a:r>
              <a:rPr lang="en-GB" sz="1400" b="1" dirty="0">
                <a:solidFill>
                  <a:schemeClr val="tx1">
                    <a:lumMod val="75000"/>
                    <a:lumOff val="25000"/>
                  </a:schemeClr>
                </a:solidFill>
                <a:cs typeface="Segoe UI" panose="020B0502040204020203" pitchFamily="34" charset="0"/>
              </a:rPr>
              <a:t>smartphone may be hand-held and no additional equipment </a:t>
            </a:r>
            <a:r>
              <a:rPr lang="en-GB" sz="1400" dirty="0">
                <a:solidFill>
                  <a:schemeClr val="tx1">
                    <a:lumMod val="75000"/>
                    <a:lumOff val="25000"/>
                  </a:schemeClr>
                </a:solidFill>
                <a:cs typeface="Segoe UI" panose="020B0502040204020203" pitchFamily="34" charset="0"/>
              </a:rPr>
              <a:t>is required. </a:t>
            </a:r>
            <a:endParaRPr lang="en-US" sz="1400" dirty="0">
              <a:solidFill>
                <a:schemeClr val="tx1">
                  <a:lumMod val="75000"/>
                  <a:lumOff val="25000"/>
                </a:schemeClr>
              </a:solidFill>
              <a:cs typeface="Segoe UI" panose="020B0502040204020203" pitchFamily="34" charset="0"/>
            </a:endParaRPr>
          </a:p>
        </p:txBody>
      </p:sp>
      <p:sp>
        <p:nvSpPr>
          <p:cNvPr id="12" name="Oval 11">
            <a:extLst>
              <a:ext uri="{FF2B5EF4-FFF2-40B4-BE49-F238E27FC236}">
                <a16:creationId xmlns:a16="http://schemas.microsoft.com/office/drawing/2014/main" id="{1D2892D9-4BE1-4D21-B057-17FDFDA71174}"/>
              </a:ext>
              <a:ext uri="{C183D7F6-B498-43B3-948B-1728B52AA6E4}">
                <adec:decorative xmlns:adec="http://schemas.microsoft.com/office/drawing/2017/decorative" val="1"/>
              </a:ext>
            </a:extLst>
          </p:cNvPr>
          <p:cNvSpPr/>
          <p:nvPr/>
        </p:nvSpPr>
        <p:spPr>
          <a:xfrm>
            <a:off x="7463246" y="1002599"/>
            <a:ext cx="1587500" cy="15875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4">
                  <a:lumMod val="75000"/>
                </a:schemeClr>
              </a:solidFill>
            </a:endParaRPr>
          </a:p>
        </p:txBody>
      </p:sp>
      <p:sp>
        <p:nvSpPr>
          <p:cNvPr id="13" name="Oval 12">
            <a:extLst>
              <a:ext uri="{FF2B5EF4-FFF2-40B4-BE49-F238E27FC236}">
                <a16:creationId xmlns:a16="http://schemas.microsoft.com/office/drawing/2014/main" id="{767891B5-DE06-406E-AD68-282844FDB02B}"/>
              </a:ext>
              <a:ext uri="{C183D7F6-B498-43B3-948B-1728B52AA6E4}">
                <adec:decorative xmlns:adec="http://schemas.microsoft.com/office/drawing/2017/decorative" val="1"/>
              </a:ext>
            </a:extLst>
          </p:cNvPr>
          <p:cNvSpPr/>
          <p:nvPr/>
        </p:nvSpPr>
        <p:spPr>
          <a:xfrm>
            <a:off x="9743230" y="2132904"/>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4180430-9736-4FFF-A7EB-E851F171FBD5}"/>
              </a:ext>
            </a:extLst>
          </p:cNvPr>
          <p:cNvSpPr/>
          <p:nvPr/>
        </p:nvSpPr>
        <p:spPr>
          <a:xfrm>
            <a:off x="7571196" y="1643158"/>
            <a:ext cx="1371600" cy="246221"/>
          </a:xfrm>
          <a:prstGeom prst="rect">
            <a:avLst/>
          </a:prstGeom>
        </p:spPr>
        <p:txBody>
          <a:bodyPr wrap="square" lIns="0" tIns="0" rIns="0" bIns="0" anchor="ctr">
            <a:spAutoFit/>
          </a:bodyPr>
          <a:lstStyle/>
          <a:p>
            <a:pPr algn="ctr"/>
            <a:r>
              <a:rPr lang="en-GB" sz="1600" dirty="0">
                <a:solidFill>
                  <a:schemeClr val="bg1"/>
                </a:solidFill>
              </a:rPr>
              <a:t>Picture is taken</a:t>
            </a:r>
            <a:endParaRPr lang="en-US" sz="1600" dirty="0">
              <a:solidFill>
                <a:schemeClr val="bg1"/>
              </a:solidFill>
            </a:endParaRPr>
          </a:p>
        </p:txBody>
      </p:sp>
      <p:sp>
        <p:nvSpPr>
          <p:cNvPr id="17" name="Rectangle 16">
            <a:extLst>
              <a:ext uri="{FF2B5EF4-FFF2-40B4-BE49-F238E27FC236}">
                <a16:creationId xmlns:a16="http://schemas.microsoft.com/office/drawing/2014/main" id="{99E3DA62-C6EE-4ED0-99AE-F6F64726559E}"/>
              </a:ext>
            </a:extLst>
          </p:cNvPr>
          <p:cNvSpPr/>
          <p:nvPr/>
        </p:nvSpPr>
        <p:spPr>
          <a:xfrm>
            <a:off x="9855942" y="2657171"/>
            <a:ext cx="1371600" cy="492443"/>
          </a:xfrm>
          <a:prstGeom prst="rect">
            <a:avLst/>
          </a:prstGeom>
        </p:spPr>
        <p:txBody>
          <a:bodyPr wrap="square" lIns="0" tIns="0" rIns="0" bIns="0" anchor="ctr">
            <a:spAutoFit/>
          </a:bodyPr>
          <a:lstStyle/>
          <a:p>
            <a:pPr algn="ctr"/>
            <a:r>
              <a:rPr lang="en-US" sz="1600" dirty="0">
                <a:solidFill>
                  <a:schemeClr val="bg1"/>
                </a:solidFill>
              </a:rPr>
              <a:t>Board recognition</a:t>
            </a:r>
          </a:p>
        </p:txBody>
      </p:sp>
      <p:cxnSp>
        <p:nvCxnSpPr>
          <p:cNvPr id="34" name="Straight Arrow Connector 33">
            <a:extLst>
              <a:ext uri="{FF2B5EF4-FFF2-40B4-BE49-F238E27FC236}">
                <a16:creationId xmlns:a16="http://schemas.microsoft.com/office/drawing/2014/main" id="{75B79098-2BA0-4F4D-B223-A79E42FEFEB7}"/>
              </a:ext>
              <a:ext uri="{C183D7F6-B498-43B3-948B-1728B52AA6E4}">
                <adec:decorative xmlns:adec="http://schemas.microsoft.com/office/drawing/2017/decorative" val="1"/>
              </a:ext>
            </a:extLst>
          </p:cNvPr>
          <p:cNvCxnSpPr>
            <a:cxnSpLocks/>
          </p:cNvCxnSpPr>
          <p:nvPr/>
        </p:nvCxnSpPr>
        <p:spPr>
          <a:xfrm flipH="1">
            <a:off x="8993606" y="3336065"/>
            <a:ext cx="868352" cy="445757"/>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5" name="Oval 34">
            <a:extLst>
              <a:ext uri="{FF2B5EF4-FFF2-40B4-BE49-F238E27FC236}">
                <a16:creationId xmlns:a16="http://schemas.microsoft.com/office/drawing/2014/main" id="{106CABC5-B1BE-47B6-9DE0-3EE51E424A5B}"/>
              </a:ext>
              <a:ext uri="{C183D7F6-B498-43B3-948B-1728B52AA6E4}">
                <adec:decorative xmlns:adec="http://schemas.microsoft.com/office/drawing/2017/decorative" val="1"/>
              </a:ext>
            </a:extLst>
          </p:cNvPr>
          <p:cNvSpPr/>
          <p:nvPr/>
        </p:nvSpPr>
        <p:spPr>
          <a:xfrm>
            <a:off x="7463246" y="3277508"/>
            <a:ext cx="1587500" cy="1587500"/>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E6959D4E-2ED7-4244-981D-6AA8A328DFCE}"/>
              </a:ext>
            </a:extLst>
          </p:cNvPr>
          <p:cNvSpPr/>
          <p:nvPr/>
        </p:nvSpPr>
        <p:spPr>
          <a:xfrm>
            <a:off x="7571196" y="3763774"/>
            <a:ext cx="1371600" cy="492443"/>
          </a:xfrm>
          <a:prstGeom prst="rect">
            <a:avLst/>
          </a:prstGeom>
        </p:spPr>
        <p:txBody>
          <a:bodyPr wrap="square" lIns="0" tIns="0" rIns="0" bIns="0" anchor="ctr">
            <a:spAutoFit/>
          </a:bodyPr>
          <a:lstStyle/>
          <a:p>
            <a:pPr algn="ctr"/>
            <a:r>
              <a:rPr lang="en-GB" sz="1600" dirty="0">
                <a:solidFill>
                  <a:schemeClr val="bg1"/>
                </a:solidFill>
              </a:rPr>
              <a:t>Piece recognition</a:t>
            </a:r>
            <a:endParaRPr lang="en-US" sz="1600" dirty="0">
              <a:solidFill>
                <a:schemeClr val="bg1"/>
              </a:solidFill>
            </a:endParaRPr>
          </a:p>
        </p:txBody>
      </p:sp>
      <p:cxnSp>
        <p:nvCxnSpPr>
          <p:cNvPr id="37" name="Straight Arrow Connector 36">
            <a:extLst>
              <a:ext uri="{FF2B5EF4-FFF2-40B4-BE49-F238E27FC236}">
                <a16:creationId xmlns:a16="http://schemas.microsoft.com/office/drawing/2014/main" id="{038B1F66-8845-44A3-A925-1D55BB811616}"/>
              </a:ext>
              <a:ext uri="{C183D7F6-B498-43B3-948B-1728B52AA6E4}">
                <adec:decorative xmlns:adec="http://schemas.microsoft.com/office/drawing/2017/decorative" val="1"/>
              </a:ext>
            </a:extLst>
          </p:cNvPr>
          <p:cNvCxnSpPr>
            <a:cxnSpLocks/>
          </p:cNvCxnSpPr>
          <p:nvPr/>
        </p:nvCxnSpPr>
        <p:spPr>
          <a:xfrm>
            <a:off x="8987590" y="4376795"/>
            <a:ext cx="868352" cy="445757"/>
          </a:xfrm>
          <a:prstGeom prst="straightConnector1">
            <a:avLst/>
          </a:prstGeom>
          <a:ln w="22225">
            <a:solidFill>
              <a:schemeClr val="tx2"/>
            </a:solidFill>
            <a:tailEnd type="arrow"/>
          </a:ln>
        </p:spPr>
        <p:style>
          <a:lnRef idx="1">
            <a:schemeClr val="accent1"/>
          </a:lnRef>
          <a:fillRef idx="0">
            <a:schemeClr val="accent1"/>
          </a:fillRef>
          <a:effectRef idx="0">
            <a:schemeClr val="accent1"/>
          </a:effectRef>
          <a:fontRef idx="minor">
            <a:schemeClr val="tx1"/>
          </a:fontRef>
        </p:style>
      </p:cxnSp>
      <p:sp>
        <p:nvSpPr>
          <p:cNvPr id="38" name="Oval 37">
            <a:extLst>
              <a:ext uri="{FF2B5EF4-FFF2-40B4-BE49-F238E27FC236}">
                <a16:creationId xmlns:a16="http://schemas.microsoft.com/office/drawing/2014/main" id="{8A7903C8-857D-48BE-AEC6-9DF45FA604B3}"/>
              </a:ext>
              <a:ext uri="{C183D7F6-B498-43B3-948B-1728B52AA6E4}">
                <adec:decorative xmlns:adec="http://schemas.microsoft.com/office/drawing/2017/decorative" val="1"/>
              </a:ext>
            </a:extLst>
          </p:cNvPr>
          <p:cNvSpPr/>
          <p:nvPr/>
        </p:nvSpPr>
        <p:spPr>
          <a:xfrm>
            <a:off x="9743230" y="4426178"/>
            <a:ext cx="1587500" cy="1587500"/>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F4B6397E-3C11-4C80-B5FA-5F0512F7A966}"/>
              </a:ext>
            </a:extLst>
          </p:cNvPr>
          <p:cNvSpPr/>
          <p:nvPr/>
        </p:nvSpPr>
        <p:spPr>
          <a:xfrm>
            <a:off x="9855942" y="4950445"/>
            <a:ext cx="1371600" cy="492443"/>
          </a:xfrm>
          <a:prstGeom prst="rect">
            <a:avLst/>
          </a:prstGeom>
        </p:spPr>
        <p:txBody>
          <a:bodyPr wrap="square" lIns="0" tIns="0" rIns="0" bIns="0" anchor="ctr">
            <a:spAutoFit/>
          </a:bodyPr>
          <a:lstStyle/>
          <a:p>
            <a:pPr algn="ctr"/>
            <a:r>
              <a:rPr lang="en-US" sz="1600" dirty="0">
                <a:solidFill>
                  <a:schemeClr val="bg1"/>
                </a:solidFill>
              </a:rPr>
              <a:t>FEN string provided</a:t>
            </a:r>
          </a:p>
        </p:txBody>
      </p:sp>
      <p:sp>
        <p:nvSpPr>
          <p:cNvPr id="40" name="Rectangle 39">
            <a:extLst>
              <a:ext uri="{FF2B5EF4-FFF2-40B4-BE49-F238E27FC236}">
                <a16:creationId xmlns:a16="http://schemas.microsoft.com/office/drawing/2014/main" id="{1163F06C-0238-4F3D-B974-EFDC6CE62B00}"/>
              </a:ext>
            </a:extLst>
          </p:cNvPr>
          <p:cNvSpPr/>
          <p:nvPr/>
        </p:nvSpPr>
        <p:spPr>
          <a:xfrm>
            <a:off x="946001" y="3281229"/>
            <a:ext cx="4606900" cy="467051"/>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The output of the tool is a chess engine compatible </a:t>
            </a:r>
            <a:r>
              <a:rPr lang="en-GB" sz="1400" b="1" dirty="0">
                <a:solidFill>
                  <a:schemeClr val="tx1">
                    <a:lumMod val="75000"/>
                    <a:lumOff val="25000"/>
                  </a:schemeClr>
                </a:solidFill>
                <a:cs typeface="Segoe UI" panose="020B0502040204020203" pitchFamily="34" charset="0"/>
              </a:rPr>
              <a:t>FEN string</a:t>
            </a:r>
            <a:r>
              <a:rPr lang="en-GB" sz="1400" dirty="0">
                <a:solidFill>
                  <a:schemeClr val="tx1">
                    <a:lumMod val="75000"/>
                    <a:lumOff val="25000"/>
                  </a:schemeClr>
                </a:solidFill>
                <a:cs typeface="Segoe UI" panose="020B0502040204020203" pitchFamily="34" charset="0"/>
              </a:rPr>
              <a:t> that represents the board state.</a:t>
            </a:r>
          </a:p>
        </p:txBody>
      </p:sp>
      <p:sp>
        <p:nvSpPr>
          <p:cNvPr id="41" name="Rectangle 40">
            <a:extLst>
              <a:ext uri="{FF2B5EF4-FFF2-40B4-BE49-F238E27FC236}">
                <a16:creationId xmlns:a16="http://schemas.microsoft.com/office/drawing/2014/main" id="{AABE7DAE-4F2E-4B3B-ABAB-5682166808C6}"/>
              </a:ext>
            </a:extLst>
          </p:cNvPr>
          <p:cNvSpPr/>
          <p:nvPr/>
        </p:nvSpPr>
        <p:spPr>
          <a:xfrm>
            <a:off x="946001" y="3025497"/>
            <a:ext cx="3037953" cy="221920"/>
          </a:xfrm>
          <a:prstGeom prst="rect">
            <a:avLst/>
          </a:prstGeom>
        </p:spPr>
        <p:txBody>
          <a:bodyPr wrap="square" lIns="0" tIns="0" rIns="0" bIns="0" anchor="t">
            <a:spAutoFit/>
          </a:bodyPr>
          <a:lstStyle/>
          <a:p>
            <a:pPr>
              <a:lnSpc>
                <a:spcPts val="1900"/>
              </a:lnSpc>
            </a:pPr>
            <a:r>
              <a:rPr lang="en-US" sz="1400" b="1" noProof="1">
                <a:solidFill>
                  <a:schemeClr val="accent2">
                    <a:lumMod val="75000"/>
                  </a:schemeClr>
                </a:solidFill>
                <a:latin typeface="+mj-lt"/>
                <a:cs typeface="Segoe UI" panose="020B0502040204020203" pitchFamily="34" charset="0"/>
              </a:rPr>
              <a:t>Output</a:t>
            </a:r>
          </a:p>
        </p:txBody>
      </p:sp>
    </p:spTree>
    <p:extLst>
      <p:ext uri="{BB962C8B-B14F-4D97-AF65-F5344CB8AC3E}">
        <p14:creationId xmlns:p14="http://schemas.microsoft.com/office/powerpoint/2010/main" val="29281472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Photo acquisition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AB5E256-67D1-4062-9F6E-C430B1186E6C}"/>
              </a:ext>
            </a:extLst>
          </p:cNvPr>
          <p:cNvSpPr/>
          <p:nvPr/>
        </p:nvSpPr>
        <p:spPr>
          <a:xfrm>
            <a:off x="1789352" y="1482421"/>
            <a:ext cx="2831730" cy="1685333"/>
          </a:xfrm>
          <a:prstGeom prst="rect">
            <a:avLst/>
          </a:prstGeom>
        </p:spPr>
        <p:txBody>
          <a:bodyPr wrap="square" lIns="0" tIns="0" rIns="0" bIns="0" anchor="ctr">
            <a:spAutoFit/>
          </a:bodyPr>
          <a:lstStyle/>
          <a:p>
            <a:pPr>
              <a:lnSpc>
                <a:spcPts val="1900"/>
              </a:lnSpc>
            </a:pPr>
            <a:r>
              <a:rPr lang="en-US" sz="2800" dirty="0">
                <a:solidFill>
                  <a:schemeClr val="tx1">
                    <a:lumMod val="75000"/>
                    <a:lumOff val="25000"/>
                  </a:schemeClr>
                </a:solidFill>
                <a:cs typeface="Segoe UI" panose="020B0502040204020203" pitchFamily="34" charset="0"/>
              </a:rPr>
              <a:t>camera position</a:t>
            </a:r>
          </a:p>
          <a:p>
            <a:pPr>
              <a:lnSpc>
                <a:spcPts val="1900"/>
              </a:lnSpc>
            </a:pPr>
            <a:endParaRPr lang="en-GB" sz="2800" u="sng" dirty="0">
              <a:solidFill>
                <a:schemeClr val="tx1">
                  <a:lumMod val="75000"/>
                  <a:lumOff val="25000"/>
                </a:schemeClr>
              </a:solidFill>
              <a:cs typeface="Segoe UI" panose="020B0502040204020203" pitchFamily="34" charset="0"/>
            </a:endParaRPr>
          </a:p>
          <a:p>
            <a:pPr algn="just">
              <a:lnSpc>
                <a:spcPts val="1900"/>
              </a:lnSpc>
            </a:pPr>
            <a:r>
              <a:rPr lang="en-US" sz="1400" dirty="0">
                <a:solidFill>
                  <a:schemeClr val="tx1">
                    <a:lumMod val="75000"/>
                    <a:lumOff val="25000"/>
                  </a:schemeClr>
                </a:solidFill>
                <a:cs typeface="Segoe UI" panose="020B0502040204020203" pitchFamily="34" charset="0"/>
              </a:rPr>
              <a:t>Pictures of the chessboard are taken so that the image plane is roughly parallel to one of the edges of the board, and with a pitch of roughly 45 degrees w.r.t. the board plane.</a:t>
            </a:r>
          </a:p>
        </p:txBody>
      </p:sp>
      <p:cxnSp>
        <p:nvCxnSpPr>
          <p:cNvPr id="7" name="Straight Arrow Connector 6">
            <a:extLst>
              <a:ext uri="{FF2B5EF4-FFF2-40B4-BE49-F238E27FC236}">
                <a16:creationId xmlns:a16="http://schemas.microsoft.com/office/drawing/2014/main" id="{AAC7773F-0265-4D8C-A291-EF8D0092DFC0}"/>
              </a:ext>
              <a:ext uri="{C183D7F6-B498-43B3-948B-1728B52AA6E4}">
                <adec:decorative xmlns:adec="http://schemas.microsoft.com/office/drawing/2017/decorative" val="1"/>
              </a:ext>
            </a:extLst>
          </p:cNvPr>
          <p:cNvCxnSpPr>
            <a:cxnSpLocks/>
          </p:cNvCxnSpPr>
          <p:nvPr/>
        </p:nvCxnSpPr>
        <p:spPr>
          <a:xfrm>
            <a:off x="1789352" y="1756791"/>
            <a:ext cx="2831730" cy="0"/>
          </a:xfrm>
          <a:prstGeom prst="straightConnector1">
            <a:avLst/>
          </a:prstGeom>
          <a:ln w="22225" cap="rnd">
            <a:solidFill>
              <a:schemeClr val="tx2"/>
            </a:solidFill>
            <a:round/>
            <a:tailEnd type="none"/>
          </a:ln>
        </p:spPr>
        <p:style>
          <a:lnRef idx="1">
            <a:schemeClr val="accent1"/>
          </a:lnRef>
          <a:fillRef idx="0">
            <a:schemeClr val="accent1"/>
          </a:fillRef>
          <a:effectRef idx="0">
            <a:schemeClr val="accent1"/>
          </a:effectRef>
          <a:fontRef idx="minor">
            <a:schemeClr val="tx1"/>
          </a:fontRef>
        </p:style>
      </p:cxnSp>
      <p:pic>
        <p:nvPicPr>
          <p:cNvPr id="3" name="Picture 2" descr="A picture containing object, man, toy&#10;&#10;Description automatically generated">
            <a:extLst>
              <a:ext uri="{FF2B5EF4-FFF2-40B4-BE49-F238E27FC236}">
                <a16:creationId xmlns:a16="http://schemas.microsoft.com/office/drawing/2014/main" id="{8D77DF76-7ED3-42F4-A284-FD9AE90B3E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2770" y="1540810"/>
            <a:ext cx="2961116" cy="1776670"/>
          </a:xfrm>
          <a:prstGeom prst="rect">
            <a:avLst/>
          </a:prstGeom>
        </p:spPr>
      </p:pic>
      <p:sp>
        <p:nvSpPr>
          <p:cNvPr id="10" name="Rectangle 9">
            <a:extLst>
              <a:ext uri="{FF2B5EF4-FFF2-40B4-BE49-F238E27FC236}">
                <a16:creationId xmlns:a16="http://schemas.microsoft.com/office/drawing/2014/main" id="{F1216601-5813-4A6C-8206-68D64DF718E7}"/>
              </a:ext>
            </a:extLst>
          </p:cNvPr>
          <p:cNvSpPr/>
          <p:nvPr/>
        </p:nvSpPr>
        <p:spPr>
          <a:xfrm>
            <a:off x="1789352" y="3871184"/>
            <a:ext cx="2831730" cy="1928990"/>
          </a:xfrm>
          <a:prstGeom prst="rect">
            <a:avLst/>
          </a:prstGeom>
        </p:spPr>
        <p:txBody>
          <a:bodyPr wrap="square" lIns="0" tIns="0" rIns="0" bIns="0" anchor="ctr">
            <a:spAutoFit/>
          </a:bodyPr>
          <a:lstStyle/>
          <a:p>
            <a:pPr>
              <a:lnSpc>
                <a:spcPts val="1900"/>
              </a:lnSpc>
            </a:pPr>
            <a:r>
              <a:rPr lang="en-US" sz="2800" dirty="0">
                <a:solidFill>
                  <a:schemeClr val="tx1">
                    <a:lumMod val="75000"/>
                    <a:lumOff val="25000"/>
                  </a:schemeClr>
                </a:solidFill>
                <a:cs typeface="Segoe UI" panose="020B0502040204020203" pitchFamily="34" charset="0"/>
              </a:rPr>
              <a:t>devices</a:t>
            </a:r>
          </a:p>
          <a:p>
            <a:pPr>
              <a:lnSpc>
                <a:spcPts val="1900"/>
              </a:lnSpc>
            </a:pPr>
            <a:endParaRPr lang="en-GB" sz="2800" u="sng" dirty="0">
              <a:solidFill>
                <a:schemeClr val="tx1">
                  <a:lumMod val="75000"/>
                  <a:lumOff val="25000"/>
                </a:schemeClr>
              </a:solidFill>
              <a:cs typeface="Segoe UI" panose="020B0502040204020203" pitchFamily="34" charset="0"/>
            </a:endParaRPr>
          </a:p>
          <a:p>
            <a:pPr algn="just">
              <a:lnSpc>
                <a:spcPts val="1900"/>
              </a:lnSpc>
            </a:pPr>
            <a:r>
              <a:rPr lang="en-US" sz="1400" dirty="0">
                <a:solidFill>
                  <a:schemeClr val="tx1">
                    <a:lumMod val="75000"/>
                    <a:lumOff val="25000"/>
                  </a:schemeClr>
                </a:solidFill>
                <a:cs typeface="Segoe UI" panose="020B0502040204020203" pitchFamily="34" charset="0"/>
              </a:rPr>
              <a:t>To train and test the models used in this work, a Google Pixel 3A was used, but no calibration parameters were ever computed or used, so this work should work similarly with any standard smartphone camera.</a:t>
            </a:r>
          </a:p>
        </p:txBody>
      </p:sp>
      <p:cxnSp>
        <p:nvCxnSpPr>
          <p:cNvPr id="12" name="Straight Arrow Connector 11">
            <a:extLst>
              <a:ext uri="{FF2B5EF4-FFF2-40B4-BE49-F238E27FC236}">
                <a16:creationId xmlns:a16="http://schemas.microsoft.com/office/drawing/2014/main" id="{81EBA7F3-7153-4310-A54E-DCD738479AB0}"/>
              </a:ext>
              <a:ext uri="{C183D7F6-B498-43B3-948B-1728B52AA6E4}">
                <adec:decorative xmlns:adec="http://schemas.microsoft.com/office/drawing/2017/decorative" val="1"/>
              </a:ext>
            </a:extLst>
          </p:cNvPr>
          <p:cNvCxnSpPr>
            <a:cxnSpLocks/>
          </p:cNvCxnSpPr>
          <p:nvPr/>
        </p:nvCxnSpPr>
        <p:spPr>
          <a:xfrm>
            <a:off x="1789352" y="4135032"/>
            <a:ext cx="2831730" cy="0"/>
          </a:xfrm>
          <a:prstGeom prst="straightConnector1">
            <a:avLst/>
          </a:prstGeom>
          <a:ln w="22225" cap="rnd">
            <a:solidFill>
              <a:schemeClr val="tx2"/>
            </a:solidFill>
            <a:round/>
            <a:tailEnd type="none"/>
          </a:ln>
        </p:spPr>
        <p:style>
          <a:lnRef idx="1">
            <a:schemeClr val="accent1"/>
          </a:lnRef>
          <a:fillRef idx="0">
            <a:schemeClr val="accent1"/>
          </a:fillRef>
          <a:effectRef idx="0">
            <a:schemeClr val="accent1"/>
          </a:effectRef>
          <a:fontRef idx="minor">
            <a:schemeClr val="tx1"/>
          </a:fontRef>
        </p:style>
      </p:cxnSp>
      <p:pic>
        <p:nvPicPr>
          <p:cNvPr id="15" name="Picture 14" descr="A picture containing sitting, black, white, dark&#10;&#10;Description automatically generated">
            <a:extLst>
              <a:ext uri="{FF2B5EF4-FFF2-40B4-BE49-F238E27FC236}">
                <a16:creationId xmlns:a16="http://schemas.microsoft.com/office/drawing/2014/main" id="{E52E567B-63CD-4AD2-99D1-080D28D52CE5}"/>
              </a:ext>
            </a:extLst>
          </p:cNvPr>
          <p:cNvPicPr>
            <a:picLocks noChangeAspect="1"/>
          </p:cNvPicPr>
          <p:nvPr/>
        </p:nvPicPr>
        <p:blipFill rotWithShape="1">
          <a:blip r:embed="rId4">
            <a:extLst>
              <a:ext uri="{28A0092B-C50C-407E-A947-70E740481C1C}">
                <a14:useLocalDpi xmlns:a14="http://schemas.microsoft.com/office/drawing/2010/main" val="0"/>
              </a:ext>
            </a:extLst>
          </a:blip>
          <a:srcRect l="68214" t="35930" r="2789" b="11120"/>
          <a:stretch/>
        </p:blipFill>
        <p:spPr>
          <a:xfrm>
            <a:off x="7679875" y="4060660"/>
            <a:ext cx="1106905" cy="2021299"/>
          </a:xfrm>
          <a:prstGeom prst="rect">
            <a:avLst/>
          </a:prstGeom>
        </p:spPr>
      </p:pic>
    </p:spTree>
    <p:extLst>
      <p:ext uri="{BB962C8B-B14F-4D97-AF65-F5344CB8AC3E}">
        <p14:creationId xmlns:p14="http://schemas.microsoft.com/office/powerpoint/2010/main" val="13125778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Lost data</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49EB28EF-5853-40EB-89DB-51FCF2CEECAE}"/>
              </a:ext>
            </a:extLst>
          </p:cNvPr>
          <p:cNvSpPr/>
          <p:nvPr/>
        </p:nvSpPr>
        <p:spPr>
          <a:xfrm>
            <a:off x="946002" y="808538"/>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Unobtainable information </a:t>
            </a:r>
          </a:p>
        </p:txBody>
      </p:sp>
      <p:sp>
        <p:nvSpPr>
          <p:cNvPr id="7" name="Rectangle 6">
            <a:extLst>
              <a:ext uri="{FF2B5EF4-FFF2-40B4-BE49-F238E27FC236}">
                <a16:creationId xmlns:a16="http://schemas.microsoft.com/office/drawing/2014/main" id="{1088B471-4639-4800-900F-0E721649F628}"/>
              </a:ext>
            </a:extLst>
          </p:cNvPr>
          <p:cNvSpPr/>
          <p:nvPr/>
        </p:nvSpPr>
        <p:spPr>
          <a:xfrm>
            <a:off x="946001" y="1064270"/>
            <a:ext cx="4606900" cy="954364"/>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Some characteristic of a chess game state cannot be entailed simply from a still image of the board. Therefore, some information is lost. This, however, has a negligible impact on the reconstruction process.</a:t>
            </a:r>
          </a:p>
        </p:txBody>
      </p:sp>
      <p:sp>
        <p:nvSpPr>
          <p:cNvPr id="9" name="Rectangle 8">
            <a:extLst>
              <a:ext uri="{FF2B5EF4-FFF2-40B4-BE49-F238E27FC236}">
                <a16:creationId xmlns:a16="http://schemas.microsoft.com/office/drawing/2014/main" id="{1617DC38-F025-4BB6-A7CA-527640E2D291}"/>
              </a:ext>
            </a:extLst>
          </p:cNvPr>
          <p:cNvSpPr/>
          <p:nvPr/>
        </p:nvSpPr>
        <p:spPr>
          <a:xfrm>
            <a:off x="945999" y="2277857"/>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Castling righs, </a:t>
            </a:r>
            <a:r>
              <a:rPr lang="en-US" sz="1400" b="1" i="1" noProof="1">
                <a:solidFill>
                  <a:schemeClr val="accent4">
                    <a:lumMod val="75000"/>
                  </a:schemeClr>
                </a:solidFill>
                <a:latin typeface="+mj-lt"/>
                <a:cs typeface="Segoe UI" panose="020B0502040204020203" pitchFamily="34" charset="0"/>
              </a:rPr>
              <a:t>en passant</a:t>
            </a:r>
          </a:p>
        </p:txBody>
      </p:sp>
      <p:sp>
        <p:nvSpPr>
          <p:cNvPr id="10" name="Rectangle 9">
            <a:extLst>
              <a:ext uri="{FF2B5EF4-FFF2-40B4-BE49-F238E27FC236}">
                <a16:creationId xmlns:a16="http://schemas.microsoft.com/office/drawing/2014/main" id="{A7F834F9-CFA9-453D-9581-629653AC598A}"/>
              </a:ext>
            </a:extLst>
          </p:cNvPr>
          <p:cNvSpPr/>
          <p:nvPr/>
        </p:nvSpPr>
        <p:spPr>
          <a:xfrm>
            <a:off x="945998" y="2533589"/>
            <a:ext cx="4606900" cy="954364"/>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Castling and </a:t>
            </a:r>
            <a:r>
              <a:rPr lang="en-GB" sz="1400" i="1" dirty="0">
                <a:solidFill>
                  <a:schemeClr val="tx1">
                    <a:lumMod val="75000"/>
                    <a:lumOff val="25000"/>
                  </a:schemeClr>
                </a:solidFill>
                <a:cs typeface="Segoe UI" panose="020B0502040204020203" pitchFamily="34" charset="0"/>
              </a:rPr>
              <a:t>en passant </a:t>
            </a:r>
            <a:r>
              <a:rPr lang="en-GB" sz="1400" dirty="0">
                <a:solidFill>
                  <a:schemeClr val="tx1">
                    <a:lumMod val="75000"/>
                    <a:lumOff val="25000"/>
                  </a:schemeClr>
                </a:solidFill>
                <a:cs typeface="Segoe UI" panose="020B0502040204020203" pitchFamily="34" charset="0"/>
              </a:rPr>
              <a:t>are special moves in chess that are only available depending on the full move list of the game. Obviously, this information cannot be retrieved with a picture of the board.</a:t>
            </a:r>
            <a:endParaRPr lang="en-US" sz="1400" i="1" dirty="0">
              <a:solidFill>
                <a:schemeClr val="tx1">
                  <a:lumMod val="75000"/>
                  <a:lumOff val="25000"/>
                </a:schemeClr>
              </a:solidFill>
              <a:cs typeface="Segoe UI" panose="020B0502040204020203" pitchFamily="34" charset="0"/>
            </a:endParaRPr>
          </a:p>
        </p:txBody>
      </p:sp>
      <p:sp>
        <p:nvSpPr>
          <p:cNvPr id="12" name="Rectangle 11">
            <a:extLst>
              <a:ext uri="{FF2B5EF4-FFF2-40B4-BE49-F238E27FC236}">
                <a16:creationId xmlns:a16="http://schemas.microsoft.com/office/drawing/2014/main" id="{F9CFF4E7-8015-4385-8562-600548784961}"/>
              </a:ext>
            </a:extLst>
          </p:cNvPr>
          <p:cNvSpPr/>
          <p:nvPr/>
        </p:nvSpPr>
        <p:spPr>
          <a:xfrm>
            <a:off x="945999" y="3747176"/>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Symmetries</a:t>
            </a:r>
            <a:endParaRPr lang="en-US" sz="1400" b="1" i="1" noProof="1">
              <a:solidFill>
                <a:schemeClr val="accent3">
                  <a:lumMod val="75000"/>
                </a:schemeClr>
              </a:solidFill>
              <a:latin typeface="+mj-lt"/>
              <a:cs typeface="Segoe UI" panose="020B0502040204020203" pitchFamily="34" charset="0"/>
            </a:endParaRPr>
          </a:p>
        </p:txBody>
      </p:sp>
      <p:sp>
        <p:nvSpPr>
          <p:cNvPr id="13" name="Rectangle 12">
            <a:extLst>
              <a:ext uri="{FF2B5EF4-FFF2-40B4-BE49-F238E27FC236}">
                <a16:creationId xmlns:a16="http://schemas.microsoft.com/office/drawing/2014/main" id="{3FFC34AE-3F86-44D2-9229-87327D32B0FC}"/>
              </a:ext>
            </a:extLst>
          </p:cNvPr>
          <p:cNvSpPr/>
          <p:nvPr/>
        </p:nvSpPr>
        <p:spPr>
          <a:xfrm>
            <a:off x="945998" y="4002908"/>
            <a:ext cx="4606900" cy="954364"/>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Symmetries in the chessboard mean that some positions may be indistinguishable. In this cases, the program will have to choose which configuration to output without being sure of its correctness.</a:t>
            </a:r>
            <a:endParaRPr lang="en-US" sz="1400" i="1" dirty="0">
              <a:solidFill>
                <a:schemeClr val="tx1">
                  <a:lumMod val="75000"/>
                  <a:lumOff val="25000"/>
                </a:schemeClr>
              </a:solidFill>
              <a:cs typeface="Segoe UI" panose="020B0502040204020203" pitchFamily="34" charset="0"/>
            </a:endParaRPr>
          </a:p>
        </p:txBody>
      </p:sp>
      <p:grpSp>
        <p:nvGrpSpPr>
          <p:cNvPr id="15" name="Group 14">
            <a:extLst>
              <a:ext uri="{FF2B5EF4-FFF2-40B4-BE49-F238E27FC236}">
                <a16:creationId xmlns:a16="http://schemas.microsoft.com/office/drawing/2014/main" id="{04001697-6A7E-4AD1-8FE0-35345E2AB89E}"/>
              </a:ext>
            </a:extLst>
          </p:cNvPr>
          <p:cNvGrpSpPr/>
          <p:nvPr/>
        </p:nvGrpSpPr>
        <p:grpSpPr>
          <a:xfrm>
            <a:off x="7490330" y="4134863"/>
            <a:ext cx="3117216" cy="1772284"/>
            <a:chOff x="0" y="0"/>
            <a:chExt cx="3117430" cy="1772459"/>
          </a:xfrm>
        </p:grpSpPr>
        <p:pic>
          <p:nvPicPr>
            <p:cNvPr id="16" name="Picture 15">
              <a:extLst>
                <a:ext uri="{FF2B5EF4-FFF2-40B4-BE49-F238E27FC236}">
                  <a16:creationId xmlns:a16="http://schemas.microsoft.com/office/drawing/2014/main" id="{0B1978C9-F058-46B6-81D0-99192E147A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115945" cy="1520190"/>
            </a:xfrm>
            <a:prstGeom prst="rect">
              <a:avLst/>
            </a:prstGeom>
          </p:spPr>
        </p:pic>
        <p:sp>
          <p:nvSpPr>
            <p:cNvPr id="17" name="Text Box 34">
              <a:extLst>
                <a:ext uri="{FF2B5EF4-FFF2-40B4-BE49-F238E27FC236}">
                  <a16:creationId xmlns:a16="http://schemas.microsoft.com/office/drawing/2014/main" id="{293A133B-44BB-48A3-8F48-2D082EE2B13E}"/>
                </a:ext>
              </a:extLst>
            </p:cNvPr>
            <p:cNvSpPr txBox="1"/>
            <p:nvPr/>
          </p:nvSpPr>
          <p:spPr>
            <a:xfrm>
              <a:off x="22439" y="1570674"/>
              <a:ext cx="3094991" cy="20178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Symmetric positions are indistinguishable from each other</a:t>
              </a:r>
            </a:p>
          </p:txBody>
        </p:sp>
      </p:grpSp>
      <p:grpSp>
        <p:nvGrpSpPr>
          <p:cNvPr id="19" name="Group 18">
            <a:extLst>
              <a:ext uri="{FF2B5EF4-FFF2-40B4-BE49-F238E27FC236}">
                <a16:creationId xmlns:a16="http://schemas.microsoft.com/office/drawing/2014/main" id="{D193654E-B002-48D4-A270-D2412E78A2A9}"/>
              </a:ext>
            </a:extLst>
          </p:cNvPr>
          <p:cNvGrpSpPr/>
          <p:nvPr/>
        </p:nvGrpSpPr>
        <p:grpSpPr>
          <a:xfrm>
            <a:off x="7490330" y="1528547"/>
            <a:ext cx="3094779" cy="1714175"/>
            <a:chOff x="7490330" y="1528547"/>
            <a:chExt cx="3094779" cy="1714175"/>
          </a:xfrm>
        </p:grpSpPr>
        <p:grpSp>
          <p:nvGrpSpPr>
            <p:cNvPr id="3" name="Group 2">
              <a:extLst>
                <a:ext uri="{FF2B5EF4-FFF2-40B4-BE49-F238E27FC236}">
                  <a16:creationId xmlns:a16="http://schemas.microsoft.com/office/drawing/2014/main" id="{861C3717-8B4E-4F08-A236-18AD5117449C}"/>
                </a:ext>
              </a:extLst>
            </p:cNvPr>
            <p:cNvGrpSpPr/>
            <p:nvPr/>
          </p:nvGrpSpPr>
          <p:grpSpPr>
            <a:xfrm>
              <a:off x="7490330" y="1528547"/>
              <a:ext cx="3094779" cy="1714175"/>
              <a:chOff x="7490330" y="1528547"/>
              <a:chExt cx="3094779" cy="1714175"/>
            </a:xfrm>
          </p:grpSpPr>
          <p:pic>
            <p:nvPicPr>
              <p:cNvPr id="2" name="Picture 1">
                <a:extLst>
                  <a:ext uri="{FF2B5EF4-FFF2-40B4-BE49-F238E27FC236}">
                    <a16:creationId xmlns:a16="http://schemas.microsoft.com/office/drawing/2014/main" id="{E5CD3124-BEA4-4B1B-A9EE-A4AC95E2FE58}"/>
                  </a:ext>
                </a:extLst>
              </p:cNvPr>
              <p:cNvPicPr>
                <a:picLocks noChangeAspect="1"/>
              </p:cNvPicPr>
              <p:nvPr/>
            </p:nvPicPr>
            <p:blipFill>
              <a:blip r:embed="rId4"/>
              <a:stretch>
                <a:fillRect/>
              </a:stretch>
            </p:blipFill>
            <p:spPr>
              <a:xfrm>
                <a:off x="7512767" y="1528547"/>
                <a:ext cx="1451245" cy="1457011"/>
              </a:xfrm>
              <a:prstGeom prst="rect">
                <a:avLst/>
              </a:prstGeom>
            </p:spPr>
          </p:pic>
          <p:sp>
            <p:nvSpPr>
              <p:cNvPr id="18" name="Text Box 34">
                <a:extLst>
                  <a:ext uri="{FF2B5EF4-FFF2-40B4-BE49-F238E27FC236}">
                    <a16:creationId xmlns:a16="http://schemas.microsoft.com/office/drawing/2014/main" id="{5CBBE596-DE52-4416-9E9B-83B89EF919B1}"/>
                  </a:ext>
                </a:extLst>
              </p:cNvPr>
              <p:cNvSpPr txBox="1"/>
              <p:nvPr/>
            </p:nvSpPr>
            <p:spPr>
              <a:xfrm>
                <a:off x="7490330" y="3040957"/>
                <a:ext cx="3094779" cy="2017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Castling rights and en passant might be voided but we can’t know from the board position alone.</a:t>
                </a:r>
              </a:p>
            </p:txBody>
          </p:sp>
        </p:grpSp>
        <p:pic>
          <p:nvPicPr>
            <p:cNvPr id="5" name="Picture 4">
              <a:extLst>
                <a:ext uri="{FF2B5EF4-FFF2-40B4-BE49-F238E27FC236}">
                  <a16:creationId xmlns:a16="http://schemas.microsoft.com/office/drawing/2014/main" id="{A7A5A381-86A1-41C3-A3DD-10FB8734E900}"/>
                </a:ext>
              </a:extLst>
            </p:cNvPr>
            <p:cNvPicPr>
              <a:picLocks noChangeAspect="1"/>
            </p:cNvPicPr>
            <p:nvPr/>
          </p:nvPicPr>
          <p:blipFill>
            <a:blip r:embed="rId5"/>
            <a:stretch>
              <a:fillRect/>
            </a:stretch>
          </p:blipFill>
          <p:spPr>
            <a:xfrm>
              <a:off x="9127958" y="1528547"/>
              <a:ext cx="1451245" cy="1451245"/>
            </a:xfrm>
            <a:prstGeom prst="rect">
              <a:avLst/>
            </a:prstGeom>
          </p:spPr>
        </p:pic>
      </p:grpSp>
      <p:sp>
        <p:nvSpPr>
          <p:cNvPr id="20" name="Rectangle 19">
            <a:extLst>
              <a:ext uri="{FF2B5EF4-FFF2-40B4-BE49-F238E27FC236}">
                <a16:creationId xmlns:a16="http://schemas.microsoft.com/office/drawing/2014/main" id="{2AE3152A-3FF4-4B51-81CC-3BD8B159F1E7}"/>
              </a:ext>
            </a:extLst>
          </p:cNvPr>
          <p:cNvSpPr/>
          <p:nvPr/>
        </p:nvSpPr>
        <p:spPr>
          <a:xfrm>
            <a:off x="945999" y="5221324"/>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Threefold repetition</a:t>
            </a:r>
            <a:endParaRPr lang="en-US" sz="1400" b="1" i="1" noProof="1">
              <a:solidFill>
                <a:schemeClr val="accent4">
                  <a:lumMod val="75000"/>
                </a:schemeClr>
              </a:solidFill>
              <a:latin typeface="+mj-lt"/>
              <a:cs typeface="Segoe UI" panose="020B0502040204020203" pitchFamily="34" charset="0"/>
            </a:endParaRPr>
          </a:p>
        </p:txBody>
      </p:sp>
      <p:sp>
        <p:nvSpPr>
          <p:cNvPr id="21" name="Rectangle 20">
            <a:extLst>
              <a:ext uri="{FF2B5EF4-FFF2-40B4-BE49-F238E27FC236}">
                <a16:creationId xmlns:a16="http://schemas.microsoft.com/office/drawing/2014/main" id="{74951FB3-8F23-4286-BDD9-6C5E136ED2AE}"/>
              </a:ext>
            </a:extLst>
          </p:cNvPr>
          <p:cNvSpPr/>
          <p:nvPr/>
        </p:nvSpPr>
        <p:spPr>
          <a:xfrm>
            <a:off x="945998" y="5477056"/>
            <a:ext cx="4606900" cy="710707"/>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Finally, threefold repetition is a tie condition that depends on the whole move list and cannot be checked against the still board picture.</a:t>
            </a:r>
            <a:endParaRPr lang="en-US" sz="1400" i="1" dirty="0">
              <a:solidFill>
                <a:schemeClr val="tx1">
                  <a:lumMod val="75000"/>
                  <a:lumOff val="25000"/>
                </a:schemeClr>
              </a:solidFill>
              <a:cs typeface="Segoe UI" panose="020B0502040204020203" pitchFamily="34" charset="0"/>
            </a:endParaRPr>
          </a:p>
        </p:txBody>
      </p:sp>
    </p:spTree>
    <p:extLst>
      <p:ext uri="{BB962C8B-B14F-4D97-AF65-F5344CB8AC3E}">
        <p14:creationId xmlns:p14="http://schemas.microsoft.com/office/powerpoint/2010/main" val="18939444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Approach</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2402313-7D81-48C7-BEC5-865ED8AB76A2}"/>
              </a:ext>
            </a:extLst>
          </p:cNvPr>
          <p:cNvSpPr/>
          <p:nvPr/>
        </p:nvSpPr>
        <p:spPr>
          <a:xfrm>
            <a:off x="1138507" y="958932"/>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Geometry</a:t>
            </a:r>
          </a:p>
        </p:txBody>
      </p:sp>
      <p:sp>
        <p:nvSpPr>
          <p:cNvPr id="7" name="Rectangle 6">
            <a:extLst>
              <a:ext uri="{FF2B5EF4-FFF2-40B4-BE49-F238E27FC236}">
                <a16:creationId xmlns:a16="http://schemas.microsoft.com/office/drawing/2014/main" id="{647DEFA0-AC67-407C-9BD7-66D69F3592C0}"/>
              </a:ext>
            </a:extLst>
          </p:cNvPr>
          <p:cNvSpPr/>
          <p:nvPr/>
        </p:nvSpPr>
        <p:spPr>
          <a:xfrm>
            <a:off x="1138505" y="1214664"/>
            <a:ext cx="9280842" cy="1441677"/>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Geometrical features alone are not enough to recognize pieces on the board, as pieces might be of the same material of the board and have the </a:t>
            </a:r>
            <a:r>
              <a:rPr lang="en-GB" sz="1400" b="1" dirty="0">
                <a:solidFill>
                  <a:schemeClr val="tx1">
                    <a:lumMod val="75000"/>
                    <a:lumOff val="25000"/>
                  </a:schemeClr>
                </a:solidFill>
                <a:cs typeface="Segoe UI" panose="020B0502040204020203" pitchFamily="34" charset="0"/>
              </a:rPr>
              <a:t>same colour and texture, making segmentation impossible</a:t>
            </a:r>
            <a:r>
              <a:rPr lang="en-GB" sz="1400" dirty="0">
                <a:solidFill>
                  <a:schemeClr val="tx1">
                    <a:lumMod val="75000"/>
                    <a:lumOff val="25000"/>
                  </a:schemeClr>
                </a:solidFill>
                <a:cs typeface="Segoe UI" panose="020B0502040204020203" pitchFamily="34" charset="0"/>
              </a:rPr>
              <a:t>.</a:t>
            </a:r>
          </a:p>
          <a:p>
            <a:pPr>
              <a:lnSpc>
                <a:spcPts val="1900"/>
              </a:lnSpc>
            </a:pPr>
            <a:r>
              <a:rPr lang="en-GB" sz="1400" dirty="0">
                <a:solidFill>
                  <a:schemeClr val="tx1">
                    <a:lumMod val="75000"/>
                    <a:lumOff val="25000"/>
                  </a:schemeClr>
                </a:solidFill>
                <a:cs typeface="Segoe UI" panose="020B0502040204020203" pitchFamily="34" charset="0"/>
              </a:rPr>
              <a:t>Moreover, to allow this work to be generalizable to different sets of pieces that might have different geometrical properties, this approach was discarded for piece recognition.</a:t>
            </a:r>
          </a:p>
          <a:p>
            <a:pPr>
              <a:lnSpc>
                <a:spcPts val="1900"/>
              </a:lnSpc>
            </a:pPr>
            <a:endParaRPr lang="en-GB" sz="1400" dirty="0">
              <a:solidFill>
                <a:schemeClr val="tx1">
                  <a:lumMod val="75000"/>
                  <a:lumOff val="25000"/>
                </a:schemeClr>
              </a:solidFill>
              <a:cs typeface="Segoe UI" panose="020B0502040204020203" pitchFamily="34" charset="0"/>
            </a:endParaRPr>
          </a:p>
          <a:p>
            <a:pPr>
              <a:lnSpc>
                <a:spcPts val="1900"/>
              </a:lnSpc>
            </a:pPr>
            <a:r>
              <a:rPr lang="en-GB" sz="1400" dirty="0">
                <a:solidFill>
                  <a:schemeClr val="tx1">
                    <a:lumMod val="75000"/>
                    <a:lumOff val="25000"/>
                  </a:schemeClr>
                </a:solidFill>
                <a:cs typeface="Segoe UI" panose="020B0502040204020203" pitchFamily="34" charset="0"/>
              </a:rPr>
              <a:t>Geometric properties, however, can and have been used to recognize the board location in the image.</a:t>
            </a:r>
          </a:p>
        </p:txBody>
      </p:sp>
      <p:sp>
        <p:nvSpPr>
          <p:cNvPr id="9" name="Rectangle 8">
            <a:extLst>
              <a:ext uri="{FF2B5EF4-FFF2-40B4-BE49-F238E27FC236}">
                <a16:creationId xmlns:a16="http://schemas.microsoft.com/office/drawing/2014/main" id="{4A977B0C-D86F-45C6-9749-1299220F2F45}"/>
              </a:ext>
            </a:extLst>
          </p:cNvPr>
          <p:cNvSpPr/>
          <p:nvPr/>
        </p:nvSpPr>
        <p:spPr>
          <a:xfrm>
            <a:off x="1138507" y="3172976"/>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Deep learning</a:t>
            </a:r>
          </a:p>
        </p:txBody>
      </p:sp>
      <p:sp>
        <p:nvSpPr>
          <p:cNvPr id="10" name="Rectangle 9">
            <a:extLst>
              <a:ext uri="{FF2B5EF4-FFF2-40B4-BE49-F238E27FC236}">
                <a16:creationId xmlns:a16="http://schemas.microsoft.com/office/drawing/2014/main" id="{541F8405-9642-4562-B7EA-C2163DAD02EE}"/>
              </a:ext>
            </a:extLst>
          </p:cNvPr>
          <p:cNvSpPr/>
          <p:nvPr/>
        </p:nvSpPr>
        <p:spPr>
          <a:xfrm>
            <a:off x="1138505" y="3428708"/>
            <a:ext cx="9280842" cy="467051"/>
          </a:xfrm>
          <a:prstGeom prst="rect">
            <a:avLst/>
          </a:prstGeom>
        </p:spPr>
        <p:txBody>
          <a:bodyPr wrap="square" lIns="0" tIns="0" rIns="0" bIns="0" anchor="t">
            <a:spAutoFit/>
          </a:bodyPr>
          <a:lstStyle/>
          <a:p>
            <a:pPr>
              <a:lnSpc>
                <a:spcPts val="1900"/>
              </a:lnSpc>
            </a:pPr>
            <a:r>
              <a:rPr lang="en-US" sz="1400" dirty="0">
                <a:solidFill>
                  <a:schemeClr val="tx1">
                    <a:lumMod val="75000"/>
                    <a:lumOff val="25000"/>
                  </a:schemeClr>
                </a:solidFill>
              </a:rPr>
              <a:t>A </a:t>
            </a:r>
            <a:r>
              <a:rPr lang="en-US" sz="1400" b="1" dirty="0">
                <a:solidFill>
                  <a:schemeClr val="tx1">
                    <a:lumMod val="75000"/>
                    <a:lumOff val="25000"/>
                  </a:schemeClr>
                </a:solidFill>
              </a:rPr>
              <a:t>convolutional neural network </a:t>
            </a:r>
            <a:r>
              <a:rPr lang="en-US" sz="1400" dirty="0">
                <a:solidFill>
                  <a:schemeClr val="tx1">
                    <a:lumMod val="75000"/>
                    <a:lumOff val="25000"/>
                  </a:schemeClr>
                </a:solidFill>
              </a:rPr>
              <a:t>was used to perform classification of the pieces of the board by using transfer learning on a resnet50 net.</a:t>
            </a:r>
            <a:endParaRPr lang="en-GB" sz="1400" dirty="0">
              <a:solidFill>
                <a:schemeClr val="tx1">
                  <a:lumMod val="75000"/>
                  <a:lumOff val="25000"/>
                </a:schemeClr>
              </a:solidFill>
              <a:cs typeface="Segoe UI" panose="020B0502040204020203" pitchFamily="34" charset="0"/>
            </a:endParaRPr>
          </a:p>
        </p:txBody>
      </p:sp>
      <p:sp>
        <p:nvSpPr>
          <p:cNvPr id="12" name="Rectangle 11">
            <a:extLst>
              <a:ext uri="{FF2B5EF4-FFF2-40B4-BE49-F238E27FC236}">
                <a16:creationId xmlns:a16="http://schemas.microsoft.com/office/drawing/2014/main" id="{39D68AF8-F613-49B9-828F-C14EE85AF1A3}"/>
              </a:ext>
            </a:extLst>
          </p:cNvPr>
          <p:cNvSpPr/>
          <p:nvPr/>
        </p:nvSpPr>
        <p:spPr>
          <a:xfrm>
            <a:off x="1138507" y="4414221"/>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Colour</a:t>
            </a:r>
          </a:p>
        </p:txBody>
      </p:sp>
      <p:sp>
        <p:nvSpPr>
          <p:cNvPr id="13" name="Rectangle 12">
            <a:extLst>
              <a:ext uri="{FF2B5EF4-FFF2-40B4-BE49-F238E27FC236}">
                <a16:creationId xmlns:a16="http://schemas.microsoft.com/office/drawing/2014/main" id="{0B6504C3-9029-4EA1-9672-4D46B4F5F47C}"/>
              </a:ext>
            </a:extLst>
          </p:cNvPr>
          <p:cNvSpPr/>
          <p:nvPr/>
        </p:nvSpPr>
        <p:spPr>
          <a:xfrm>
            <a:off x="1138505" y="4669953"/>
            <a:ext cx="9280842" cy="710707"/>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Differences in colour shades have extensively been used to recognize the board location, the pieces side (white or black) and whether the picture was taken from the side or front of the chessboard. This process was always supported by clustering algorithms and is therefore </a:t>
            </a:r>
            <a:r>
              <a:rPr lang="en-GB" sz="1400" b="1" dirty="0">
                <a:solidFill>
                  <a:schemeClr val="tx1">
                    <a:lumMod val="75000"/>
                    <a:lumOff val="25000"/>
                  </a:schemeClr>
                </a:solidFill>
                <a:cs typeface="Segoe UI" panose="020B0502040204020203" pitchFamily="34" charset="0"/>
              </a:rPr>
              <a:t>independent of the specific colour of the chess set </a:t>
            </a:r>
            <a:r>
              <a:rPr lang="en-GB" sz="1400" dirty="0">
                <a:solidFill>
                  <a:schemeClr val="tx1">
                    <a:lumMod val="75000"/>
                    <a:lumOff val="25000"/>
                  </a:schemeClr>
                </a:solidFill>
                <a:cs typeface="Segoe UI" panose="020B0502040204020203" pitchFamily="34" charset="0"/>
              </a:rPr>
              <a:t>in use.</a:t>
            </a:r>
          </a:p>
        </p:txBody>
      </p:sp>
    </p:spTree>
    <p:extLst>
      <p:ext uri="{BB962C8B-B14F-4D97-AF65-F5344CB8AC3E}">
        <p14:creationId xmlns:p14="http://schemas.microsoft.com/office/powerpoint/2010/main" val="5630174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E911DDA9-782D-415F-94F3-02AB2C3C1E8E}"/>
              </a:ext>
            </a:extLst>
          </p:cNvPr>
          <p:cNvSpPr/>
          <p:nvPr/>
        </p:nvSpPr>
        <p:spPr>
          <a:xfrm>
            <a:off x="946002" y="1235661"/>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Previous work</a:t>
            </a:r>
          </a:p>
        </p:txBody>
      </p:sp>
      <p:sp>
        <p:nvSpPr>
          <p:cNvPr id="7" name="Rectangle 6">
            <a:extLst>
              <a:ext uri="{FF2B5EF4-FFF2-40B4-BE49-F238E27FC236}">
                <a16:creationId xmlns:a16="http://schemas.microsoft.com/office/drawing/2014/main" id="{AAB8DE27-126F-4887-BA61-54E74F86541C}"/>
              </a:ext>
            </a:extLst>
          </p:cNvPr>
          <p:cNvSpPr/>
          <p:nvPr/>
        </p:nvSpPr>
        <p:spPr>
          <a:xfrm>
            <a:off x="946001" y="1491393"/>
            <a:ext cx="4606900" cy="710707"/>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No public dataset was available that was large enough to train a CNN. To train the models used in this work, a </a:t>
            </a:r>
            <a:r>
              <a:rPr lang="en-GB" sz="1400" b="1" dirty="0">
                <a:solidFill>
                  <a:schemeClr val="tx1">
                    <a:lumMod val="75000"/>
                    <a:lumOff val="25000"/>
                  </a:schemeClr>
                </a:solidFill>
                <a:cs typeface="Segoe UI" panose="020B0502040204020203" pitchFamily="34" charset="0"/>
              </a:rPr>
              <a:t>new dataset was created</a:t>
            </a:r>
            <a:r>
              <a:rPr lang="en-GB" sz="1400" dirty="0">
                <a:solidFill>
                  <a:schemeClr val="tx1">
                    <a:lumMod val="75000"/>
                    <a:lumOff val="25000"/>
                  </a:schemeClr>
                </a:solidFill>
                <a:cs typeface="Segoe UI" panose="020B0502040204020203" pitchFamily="34" charset="0"/>
              </a:rPr>
              <a:t> from scratch.</a:t>
            </a:r>
          </a:p>
        </p:txBody>
      </p:sp>
      <p:sp>
        <p:nvSpPr>
          <p:cNvPr id="9" name="Rectangle 8">
            <a:extLst>
              <a:ext uri="{FF2B5EF4-FFF2-40B4-BE49-F238E27FC236}">
                <a16:creationId xmlns:a16="http://schemas.microsoft.com/office/drawing/2014/main" id="{BBA7FF7D-F586-4BBD-828F-9A05A5EB71CE}"/>
              </a:ext>
            </a:extLst>
          </p:cNvPr>
          <p:cNvSpPr/>
          <p:nvPr/>
        </p:nvSpPr>
        <p:spPr>
          <a:xfrm>
            <a:off x="946000" y="2508985"/>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Dataset contents</a:t>
            </a:r>
          </a:p>
        </p:txBody>
      </p:sp>
      <p:sp>
        <p:nvSpPr>
          <p:cNvPr id="10" name="Rectangle 9">
            <a:extLst>
              <a:ext uri="{FF2B5EF4-FFF2-40B4-BE49-F238E27FC236}">
                <a16:creationId xmlns:a16="http://schemas.microsoft.com/office/drawing/2014/main" id="{E3A23BBB-EB38-4F41-AE23-5E25F96D39D4}"/>
              </a:ext>
            </a:extLst>
          </p:cNvPr>
          <p:cNvSpPr/>
          <p:nvPr/>
        </p:nvSpPr>
        <p:spPr>
          <a:xfrm>
            <a:off x="945999" y="2764717"/>
            <a:ext cx="4606900" cy="1198020"/>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The dataset was populated with images taken with the same method explained before. The subject was a standard, low cost chessboard. The board was </a:t>
            </a:r>
            <a:r>
              <a:rPr lang="en-GB" sz="1400" b="1" dirty="0">
                <a:solidFill>
                  <a:schemeClr val="tx1">
                    <a:lumMod val="75000"/>
                    <a:lumOff val="25000"/>
                  </a:schemeClr>
                </a:solidFill>
                <a:cs typeface="Segoe UI" panose="020B0502040204020203" pitchFamily="34" charset="0"/>
              </a:rPr>
              <a:t>randomly populated</a:t>
            </a:r>
            <a:r>
              <a:rPr lang="en-GB" sz="1400" dirty="0">
                <a:solidFill>
                  <a:schemeClr val="tx1">
                    <a:lumMod val="75000"/>
                    <a:lumOff val="25000"/>
                  </a:schemeClr>
                </a:solidFill>
                <a:cs typeface="Segoe UI" panose="020B0502040204020203" pitchFamily="34" charset="0"/>
              </a:rPr>
              <a:t>, and pictures were taken in </a:t>
            </a:r>
            <a:r>
              <a:rPr lang="en-GB" sz="1400" b="1" dirty="0">
                <a:solidFill>
                  <a:schemeClr val="tx1">
                    <a:lumMod val="75000"/>
                    <a:lumOff val="25000"/>
                  </a:schemeClr>
                </a:solidFill>
                <a:cs typeface="Segoe UI" panose="020B0502040204020203" pitchFamily="34" charset="0"/>
              </a:rPr>
              <a:t>different locations and with different lighting conditions</a:t>
            </a:r>
            <a:r>
              <a:rPr lang="en-GB" sz="1400" dirty="0">
                <a:solidFill>
                  <a:schemeClr val="tx1">
                    <a:lumMod val="75000"/>
                    <a:lumOff val="25000"/>
                  </a:schemeClr>
                </a:solidFill>
                <a:cs typeface="Segoe UI" panose="020B0502040204020203" pitchFamily="34" charset="0"/>
              </a:rPr>
              <a:t>.</a:t>
            </a:r>
            <a:endParaRPr lang="en-US" sz="1400" i="1" dirty="0">
              <a:solidFill>
                <a:schemeClr val="tx1">
                  <a:lumMod val="75000"/>
                  <a:lumOff val="25000"/>
                </a:schemeClr>
              </a:solidFill>
              <a:cs typeface="Segoe UI" panose="020B0502040204020203" pitchFamily="34" charset="0"/>
            </a:endParaRPr>
          </a:p>
        </p:txBody>
      </p:sp>
      <p:sp>
        <p:nvSpPr>
          <p:cNvPr id="12" name="Rectangle 11">
            <a:extLst>
              <a:ext uri="{FF2B5EF4-FFF2-40B4-BE49-F238E27FC236}">
                <a16:creationId xmlns:a16="http://schemas.microsoft.com/office/drawing/2014/main" id="{10D68788-5609-4E83-8937-0521B78A6C29}"/>
              </a:ext>
            </a:extLst>
          </p:cNvPr>
          <p:cNvSpPr/>
          <p:nvPr/>
        </p:nvSpPr>
        <p:spPr>
          <a:xfrm>
            <a:off x="946000" y="4269623"/>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Pre-processing and labeling</a:t>
            </a:r>
          </a:p>
        </p:txBody>
      </p:sp>
      <p:sp>
        <p:nvSpPr>
          <p:cNvPr id="13" name="Rectangle 12">
            <a:extLst>
              <a:ext uri="{FF2B5EF4-FFF2-40B4-BE49-F238E27FC236}">
                <a16:creationId xmlns:a16="http://schemas.microsoft.com/office/drawing/2014/main" id="{918F9020-B969-49C4-BC12-AE2DEDF2A44E}"/>
              </a:ext>
            </a:extLst>
          </p:cNvPr>
          <p:cNvSpPr/>
          <p:nvPr/>
        </p:nvSpPr>
        <p:spPr>
          <a:xfrm>
            <a:off x="945999" y="4525355"/>
            <a:ext cx="4606900" cy="954364"/>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The photos were pre-processed so that they could be cropped to fit single pieces in the chessboard. </a:t>
            </a:r>
            <a:br>
              <a:rPr lang="en-GB" sz="1400" dirty="0">
                <a:solidFill>
                  <a:schemeClr val="tx1">
                    <a:lumMod val="75000"/>
                    <a:lumOff val="25000"/>
                  </a:schemeClr>
                </a:solidFill>
                <a:cs typeface="Segoe UI" panose="020B0502040204020203" pitchFamily="34" charset="0"/>
              </a:rPr>
            </a:br>
            <a:r>
              <a:rPr lang="en-GB" sz="1400" dirty="0">
                <a:solidFill>
                  <a:schemeClr val="tx1">
                    <a:lumMod val="75000"/>
                    <a:lumOff val="25000"/>
                  </a:schemeClr>
                </a:solidFill>
                <a:cs typeface="Segoe UI" panose="020B0502040204020203" pitchFamily="34" charset="0"/>
              </a:rPr>
              <a:t>Afterwards, </a:t>
            </a:r>
            <a:r>
              <a:rPr lang="en-GB" sz="1400" b="1" dirty="0">
                <a:solidFill>
                  <a:schemeClr val="tx1">
                    <a:lumMod val="75000"/>
                    <a:lumOff val="25000"/>
                  </a:schemeClr>
                </a:solidFill>
                <a:cs typeface="Segoe UI" panose="020B0502040204020203" pitchFamily="34" charset="0"/>
              </a:rPr>
              <a:t>each piece was labelled manually </a:t>
            </a:r>
            <a:r>
              <a:rPr lang="en-GB" sz="1400" dirty="0">
                <a:solidFill>
                  <a:schemeClr val="tx1">
                    <a:lumMod val="75000"/>
                    <a:lumOff val="25000"/>
                  </a:schemeClr>
                </a:solidFill>
                <a:cs typeface="Segoe UI" panose="020B0502040204020203" pitchFamily="34" charset="0"/>
              </a:rPr>
              <a:t>using a purpose-built tool. </a:t>
            </a:r>
          </a:p>
        </p:txBody>
      </p:sp>
      <p:grpSp>
        <p:nvGrpSpPr>
          <p:cNvPr id="5" name="Group 4">
            <a:extLst>
              <a:ext uri="{FF2B5EF4-FFF2-40B4-BE49-F238E27FC236}">
                <a16:creationId xmlns:a16="http://schemas.microsoft.com/office/drawing/2014/main" id="{285681CA-CDDE-4B8F-AFE9-3BE319FC6045}"/>
              </a:ext>
            </a:extLst>
          </p:cNvPr>
          <p:cNvGrpSpPr/>
          <p:nvPr/>
        </p:nvGrpSpPr>
        <p:grpSpPr>
          <a:xfrm>
            <a:off x="7647747" y="1761630"/>
            <a:ext cx="3094779" cy="3334739"/>
            <a:chOff x="7810173" y="910696"/>
            <a:chExt cx="3094779" cy="3334739"/>
          </a:xfrm>
        </p:grpSpPr>
        <p:pic>
          <p:nvPicPr>
            <p:cNvPr id="3" name="Picture 2" descr="A picture containing indoor, black, refrigerator, sitting&#10;&#10;Description automatically generated">
              <a:extLst>
                <a:ext uri="{FF2B5EF4-FFF2-40B4-BE49-F238E27FC236}">
                  <a16:creationId xmlns:a16="http://schemas.microsoft.com/office/drawing/2014/main" id="{19AA2246-94B6-4D4A-82D2-7FDD67755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7824875" y="1293868"/>
              <a:ext cx="3065377" cy="2299033"/>
            </a:xfrm>
            <a:prstGeom prst="rect">
              <a:avLst/>
            </a:prstGeom>
          </p:spPr>
        </p:pic>
        <p:sp>
          <p:nvSpPr>
            <p:cNvPr id="15" name="Text Box 34">
              <a:extLst>
                <a:ext uri="{FF2B5EF4-FFF2-40B4-BE49-F238E27FC236}">
                  <a16:creationId xmlns:a16="http://schemas.microsoft.com/office/drawing/2014/main" id="{92FAFCE7-CD68-4802-BC1C-0E5B0B0C372F}"/>
                </a:ext>
              </a:extLst>
            </p:cNvPr>
            <p:cNvSpPr txBox="1"/>
            <p:nvPr/>
          </p:nvSpPr>
          <p:spPr>
            <a:xfrm>
              <a:off x="7810173" y="4043670"/>
              <a:ext cx="3094779" cy="2017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Sample image from the raw dataset</a:t>
              </a:r>
            </a:p>
          </p:txBody>
        </p:sp>
      </p:grpSp>
    </p:spTree>
    <p:extLst>
      <p:ext uri="{BB962C8B-B14F-4D97-AF65-F5344CB8AC3E}">
        <p14:creationId xmlns:p14="http://schemas.microsoft.com/office/powerpoint/2010/main" val="13352425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hidden="1">
            <a:extLst>
              <a:ext uri="{FF2B5EF4-FFF2-40B4-BE49-F238E27FC236}">
                <a16:creationId xmlns:a16="http://schemas.microsoft.com/office/drawing/2014/main" id="{B5981CF1-BC08-49F8-B0F9-AAF98EC67450}"/>
              </a:ext>
            </a:extLst>
          </p:cNvPr>
          <p:cNvSpPr>
            <a:spLocks noGrp="1"/>
          </p:cNvSpPr>
          <p:nvPr>
            <p:ph type="title" idx="4294967295"/>
          </p:nvPr>
        </p:nvSpPr>
        <p:spPr>
          <a:xfrm>
            <a:off x="0" y="365125"/>
            <a:ext cx="10515600" cy="1325563"/>
          </a:xfrm>
        </p:spPr>
        <p:txBody>
          <a:bodyPr/>
          <a:lstStyle/>
          <a:p>
            <a:r>
              <a:rPr lang="en-US"/>
              <a:t>Project analysis slide 2</a:t>
            </a:r>
          </a:p>
        </p:txBody>
      </p:sp>
      <p:cxnSp>
        <p:nvCxnSpPr>
          <p:cNvPr id="8" name="Straight Connector 7">
            <a:extLst>
              <a:ext uri="{FF2B5EF4-FFF2-40B4-BE49-F238E27FC236}">
                <a16:creationId xmlns:a16="http://schemas.microsoft.com/office/drawing/2014/main" id="{D0986099-F5F2-4E8B-BE17-81194861A00C}"/>
              </a:ext>
              <a:ext uri="{C183D7F6-B498-43B3-948B-1728B52AA6E4}">
                <adec:decorative xmlns:adec="http://schemas.microsoft.com/office/drawing/2017/decorative" val="1"/>
              </a:ext>
            </a:extLst>
          </p:cNvPr>
          <p:cNvCxnSpPr>
            <a:cxnSpLocks/>
          </p:cNvCxnSpPr>
          <p:nvPr/>
        </p:nvCxnSpPr>
        <p:spPr>
          <a:xfrm>
            <a:off x="8105775" y="522898"/>
            <a:ext cx="4086225" cy="0"/>
          </a:xfrm>
          <a:prstGeom prst="line">
            <a:avLst/>
          </a:prstGeom>
          <a:ln>
            <a:solidFill>
              <a:schemeClr val="accent3">
                <a:lumMod val="50000"/>
              </a:schemeClr>
            </a:solidFill>
            <a:headEnd type="oval"/>
          </a:ln>
        </p:spPr>
        <p:style>
          <a:lnRef idx="1">
            <a:schemeClr val="accent1"/>
          </a:lnRef>
          <a:fillRef idx="0">
            <a:schemeClr val="accent1"/>
          </a:fillRef>
          <a:effectRef idx="0">
            <a:schemeClr val="accent1"/>
          </a:effectRef>
          <a:fontRef idx="minor">
            <a:schemeClr val="tx1"/>
          </a:fontRef>
        </p:style>
      </p:cxnSp>
      <p:sp>
        <p:nvSpPr>
          <p:cNvPr id="11" name="Title 1">
            <a:extLst>
              <a:ext uri="{FF2B5EF4-FFF2-40B4-BE49-F238E27FC236}">
                <a16:creationId xmlns:a16="http://schemas.microsoft.com/office/drawing/2014/main" id="{4E3F5479-058B-4FA8-92E9-18CAB8CDC5C5}"/>
              </a:ext>
            </a:extLst>
          </p:cNvPr>
          <p:cNvSpPr txBox="1">
            <a:spLocks/>
          </p:cNvSpPr>
          <p:nvPr/>
        </p:nvSpPr>
        <p:spPr>
          <a:xfrm>
            <a:off x="228600" y="190500"/>
            <a:ext cx="11734800" cy="387798"/>
          </a:xfrm>
          <a:prstGeom prst="rect">
            <a:avLst/>
          </a:prstGeom>
        </p:spPr>
        <p:txBody>
          <a:bodyPr vert="horz" wrap="square" lIns="0" tIns="0" rIns="0" bIns="0" rtlCol="0" anchor="t">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800" b="1" dirty="0">
                <a:solidFill>
                  <a:schemeClr val="tx1">
                    <a:lumMod val="75000"/>
                    <a:lumOff val="25000"/>
                  </a:schemeClr>
                </a:solidFill>
              </a:rPr>
              <a:t>Dataset acquisition</a:t>
            </a:r>
            <a:endParaRPr lang="en-US" sz="2800" dirty="0">
              <a:solidFill>
                <a:schemeClr val="tx1">
                  <a:lumMod val="75000"/>
                  <a:lumOff val="25000"/>
                </a:schemeClr>
              </a:solidFill>
            </a:endParaRPr>
          </a:p>
        </p:txBody>
      </p:sp>
      <p:cxnSp>
        <p:nvCxnSpPr>
          <p:cNvPr id="14" name="Straight Connector 13">
            <a:extLst>
              <a:ext uri="{FF2B5EF4-FFF2-40B4-BE49-F238E27FC236}">
                <a16:creationId xmlns:a16="http://schemas.microsoft.com/office/drawing/2014/main" id="{83E690F4-843A-47A5-8620-4FB01C0D8E68}"/>
              </a:ext>
              <a:ext uri="{C183D7F6-B498-43B3-948B-1728B52AA6E4}">
                <adec:decorative xmlns:adec="http://schemas.microsoft.com/office/drawing/2017/decorative" val="1"/>
              </a:ext>
            </a:extLst>
          </p:cNvPr>
          <p:cNvCxnSpPr>
            <a:cxnSpLocks/>
          </p:cNvCxnSpPr>
          <p:nvPr/>
        </p:nvCxnSpPr>
        <p:spPr>
          <a:xfrm>
            <a:off x="0" y="522898"/>
            <a:ext cx="4086225" cy="0"/>
          </a:xfrm>
          <a:prstGeom prst="line">
            <a:avLst/>
          </a:prstGeom>
          <a:ln>
            <a:solidFill>
              <a:schemeClr val="accent3">
                <a:lumMod val="50000"/>
              </a:schemeClr>
            </a:solidFill>
            <a:tailEnd type="oval"/>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DF39FB22-42D7-4A2A-AECF-7FC702CAD9DA}"/>
              </a:ext>
            </a:extLst>
          </p:cNvPr>
          <p:cNvSpPr/>
          <p:nvPr/>
        </p:nvSpPr>
        <p:spPr>
          <a:xfrm>
            <a:off x="946002" y="1235661"/>
            <a:ext cx="3037953" cy="221920"/>
          </a:xfrm>
          <a:prstGeom prst="rect">
            <a:avLst/>
          </a:prstGeom>
        </p:spPr>
        <p:txBody>
          <a:bodyPr wrap="square" lIns="0" tIns="0" rIns="0" bIns="0" anchor="t">
            <a:spAutoFit/>
          </a:bodyPr>
          <a:lstStyle/>
          <a:p>
            <a:pPr>
              <a:lnSpc>
                <a:spcPts val="1900"/>
              </a:lnSpc>
            </a:pPr>
            <a:r>
              <a:rPr lang="en-US" sz="1400" b="1" noProof="1">
                <a:solidFill>
                  <a:schemeClr val="accent3">
                    <a:lumMod val="75000"/>
                  </a:schemeClr>
                </a:solidFill>
                <a:latin typeface="+mj-lt"/>
                <a:cs typeface="Segoe UI" panose="020B0502040204020203" pitchFamily="34" charset="0"/>
              </a:rPr>
              <a:t>Chessboard grid segmentation</a:t>
            </a:r>
          </a:p>
        </p:txBody>
      </p:sp>
      <p:sp>
        <p:nvSpPr>
          <p:cNvPr id="7" name="Rectangle 6">
            <a:extLst>
              <a:ext uri="{FF2B5EF4-FFF2-40B4-BE49-F238E27FC236}">
                <a16:creationId xmlns:a16="http://schemas.microsoft.com/office/drawing/2014/main" id="{0556B0DE-69AA-4606-8F1E-8C75816E4016}"/>
              </a:ext>
            </a:extLst>
          </p:cNvPr>
          <p:cNvSpPr/>
          <p:nvPr/>
        </p:nvSpPr>
        <p:spPr>
          <a:xfrm>
            <a:off x="946001" y="1491393"/>
            <a:ext cx="4606900" cy="1685333"/>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For each picture in the dataset, the </a:t>
            </a:r>
            <a:r>
              <a:rPr lang="en-GB" sz="1400" b="1" dirty="0">
                <a:solidFill>
                  <a:schemeClr val="tx1">
                    <a:lumMod val="75000"/>
                    <a:lumOff val="25000"/>
                  </a:schemeClr>
                </a:solidFill>
                <a:cs typeface="Segoe UI" panose="020B0502040204020203" pitchFamily="34" charset="0"/>
              </a:rPr>
              <a:t>four corners of the chessboard were manually selected</a:t>
            </a:r>
            <a:r>
              <a:rPr lang="en-GB" sz="1400" dirty="0">
                <a:solidFill>
                  <a:schemeClr val="tx1">
                    <a:lumMod val="75000"/>
                    <a:lumOff val="25000"/>
                  </a:schemeClr>
                </a:solidFill>
                <a:cs typeface="Segoe UI" panose="020B0502040204020203" pitchFamily="34" charset="0"/>
              </a:rPr>
              <a:t> to accurately locate the board in the image.</a:t>
            </a:r>
          </a:p>
          <a:p>
            <a:pPr>
              <a:lnSpc>
                <a:spcPts val="1900"/>
              </a:lnSpc>
            </a:pPr>
            <a:br>
              <a:rPr lang="en-GB" sz="1400" dirty="0">
                <a:solidFill>
                  <a:schemeClr val="tx1">
                    <a:lumMod val="75000"/>
                    <a:lumOff val="25000"/>
                  </a:schemeClr>
                </a:solidFill>
                <a:cs typeface="Segoe UI" panose="020B0502040204020203" pitchFamily="34" charset="0"/>
              </a:rPr>
            </a:br>
            <a:r>
              <a:rPr lang="en-GB" sz="1400" dirty="0">
                <a:solidFill>
                  <a:schemeClr val="tx1">
                    <a:lumMod val="75000"/>
                    <a:lumOff val="25000"/>
                  </a:schemeClr>
                </a:solidFill>
                <a:cs typeface="Segoe UI" panose="020B0502040204020203" pitchFamily="34" charset="0"/>
              </a:rPr>
              <a:t>After this process, the </a:t>
            </a:r>
            <a:r>
              <a:rPr lang="en-GB" sz="1400" b="1" dirty="0">
                <a:solidFill>
                  <a:schemeClr val="tx1">
                    <a:lumMod val="75000"/>
                    <a:lumOff val="25000"/>
                  </a:schemeClr>
                </a:solidFill>
                <a:cs typeface="Segoe UI" panose="020B0502040204020203" pitchFamily="34" charset="0"/>
              </a:rPr>
              <a:t>image can be rectified </a:t>
            </a:r>
            <a:r>
              <a:rPr lang="en-GB" sz="1400" dirty="0">
                <a:solidFill>
                  <a:schemeClr val="tx1">
                    <a:lumMod val="75000"/>
                    <a:lumOff val="25000"/>
                  </a:schemeClr>
                </a:solidFill>
                <a:cs typeface="Segoe UI" panose="020B0502040204020203" pitchFamily="34" charset="0"/>
              </a:rPr>
              <a:t>and supposing the board to be a square, we can subdivide the surface and obtain locations for all the squares in the 8x8 grid.</a:t>
            </a:r>
          </a:p>
        </p:txBody>
      </p:sp>
      <p:sp>
        <p:nvSpPr>
          <p:cNvPr id="9" name="Rectangle 8">
            <a:extLst>
              <a:ext uri="{FF2B5EF4-FFF2-40B4-BE49-F238E27FC236}">
                <a16:creationId xmlns:a16="http://schemas.microsoft.com/office/drawing/2014/main" id="{15F99789-8472-40EB-9C32-E4C818EA0B17}"/>
              </a:ext>
            </a:extLst>
          </p:cNvPr>
          <p:cNvSpPr/>
          <p:nvPr/>
        </p:nvSpPr>
        <p:spPr>
          <a:xfrm>
            <a:off x="946001" y="4156123"/>
            <a:ext cx="3037953" cy="221920"/>
          </a:xfrm>
          <a:prstGeom prst="rect">
            <a:avLst/>
          </a:prstGeom>
        </p:spPr>
        <p:txBody>
          <a:bodyPr wrap="square" lIns="0" tIns="0" rIns="0" bIns="0" anchor="t">
            <a:spAutoFit/>
          </a:bodyPr>
          <a:lstStyle/>
          <a:p>
            <a:pPr>
              <a:lnSpc>
                <a:spcPts val="1900"/>
              </a:lnSpc>
            </a:pPr>
            <a:r>
              <a:rPr lang="en-US" sz="1400" b="1" noProof="1">
                <a:solidFill>
                  <a:schemeClr val="accent4">
                    <a:lumMod val="75000"/>
                  </a:schemeClr>
                </a:solidFill>
                <a:latin typeface="+mj-lt"/>
                <a:cs typeface="Segoe UI" panose="020B0502040204020203" pitchFamily="34" charset="0"/>
              </a:rPr>
              <a:t>Piece recognition</a:t>
            </a:r>
          </a:p>
        </p:txBody>
      </p:sp>
      <p:sp>
        <p:nvSpPr>
          <p:cNvPr id="10" name="Rectangle 9">
            <a:extLst>
              <a:ext uri="{FF2B5EF4-FFF2-40B4-BE49-F238E27FC236}">
                <a16:creationId xmlns:a16="http://schemas.microsoft.com/office/drawing/2014/main" id="{41EDF3CF-7803-46A1-8C0C-BBB6EE16C217}"/>
              </a:ext>
            </a:extLst>
          </p:cNvPr>
          <p:cNvSpPr/>
          <p:nvPr/>
        </p:nvSpPr>
        <p:spPr>
          <a:xfrm>
            <a:off x="946000" y="4411855"/>
            <a:ext cx="4606900" cy="954364"/>
          </a:xfrm>
          <a:prstGeom prst="rect">
            <a:avLst/>
          </a:prstGeom>
        </p:spPr>
        <p:txBody>
          <a:bodyPr wrap="square" lIns="0" tIns="0" rIns="0" bIns="0" anchor="t">
            <a:spAutoFit/>
          </a:bodyPr>
          <a:lstStyle/>
          <a:p>
            <a:pPr>
              <a:lnSpc>
                <a:spcPts val="1900"/>
              </a:lnSpc>
            </a:pPr>
            <a:r>
              <a:rPr lang="en-GB" sz="1400" dirty="0">
                <a:solidFill>
                  <a:schemeClr val="tx1">
                    <a:lumMod val="75000"/>
                    <a:lumOff val="25000"/>
                  </a:schemeClr>
                </a:solidFill>
                <a:cs typeface="Segoe UI" panose="020B0502040204020203" pitchFamily="34" charset="0"/>
              </a:rPr>
              <a:t>Using the information relative to the position of the board squares in the image, the </a:t>
            </a:r>
            <a:r>
              <a:rPr lang="en-GB" sz="1400" b="1" dirty="0">
                <a:solidFill>
                  <a:schemeClr val="tx1">
                    <a:lumMod val="75000"/>
                    <a:lumOff val="25000"/>
                  </a:schemeClr>
                </a:solidFill>
                <a:cs typeface="Segoe UI" panose="020B0502040204020203" pitchFamily="34" charset="0"/>
              </a:rPr>
              <a:t>image was cropped for each piece</a:t>
            </a:r>
            <a:r>
              <a:rPr lang="en-GB" sz="1400" dirty="0">
                <a:solidFill>
                  <a:schemeClr val="tx1">
                    <a:lumMod val="75000"/>
                    <a:lumOff val="25000"/>
                  </a:schemeClr>
                </a:solidFill>
                <a:cs typeface="Segoe UI" panose="020B0502040204020203" pitchFamily="34" charset="0"/>
              </a:rPr>
              <a:t> in it, creating snippets that could be fed to the network.</a:t>
            </a:r>
          </a:p>
          <a:p>
            <a:pPr>
              <a:lnSpc>
                <a:spcPts val="1900"/>
              </a:lnSpc>
            </a:pPr>
            <a:endParaRPr lang="en-US" sz="1400" i="1" dirty="0">
              <a:solidFill>
                <a:schemeClr val="tx1">
                  <a:lumMod val="75000"/>
                  <a:lumOff val="25000"/>
                </a:schemeClr>
              </a:solidFill>
              <a:cs typeface="Segoe UI" panose="020B0502040204020203" pitchFamily="34" charset="0"/>
            </a:endParaRPr>
          </a:p>
        </p:txBody>
      </p:sp>
      <p:grpSp>
        <p:nvGrpSpPr>
          <p:cNvPr id="5" name="Group 4">
            <a:extLst>
              <a:ext uri="{FF2B5EF4-FFF2-40B4-BE49-F238E27FC236}">
                <a16:creationId xmlns:a16="http://schemas.microsoft.com/office/drawing/2014/main" id="{5FFF530A-3265-4859-A2BF-4989DA707981}"/>
              </a:ext>
            </a:extLst>
          </p:cNvPr>
          <p:cNvGrpSpPr/>
          <p:nvPr/>
        </p:nvGrpSpPr>
        <p:grpSpPr>
          <a:xfrm>
            <a:off x="7777695" y="1188026"/>
            <a:ext cx="3094779" cy="2292066"/>
            <a:chOff x="7705506" y="1173079"/>
            <a:chExt cx="3094779" cy="2292066"/>
          </a:xfrm>
        </p:grpSpPr>
        <p:pic>
          <p:nvPicPr>
            <p:cNvPr id="3" name="Picture 2" descr="A picture containing object&#10;&#10;Description automatically generated">
              <a:extLst>
                <a:ext uri="{FF2B5EF4-FFF2-40B4-BE49-F238E27FC236}">
                  <a16:creationId xmlns:a16="http://schemas.microsoft.com/office/drawing/2014/main" id="{0F886BEE-CF29-442E-9CF4-EB824C43FC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6510" y="1173079"/>
              <a:ext cx="2832772" cy="2065703"/>
            </a:xfrm>
            <a:prstGeom prst="rect">
              <a:avLst/>
            </a:prstGeom>
          </p:spPr>
        </p:pic>
        <p:sp>
          <p:nvSpPr>
            <p:cNvPr id="12" name="Text Box 34">
              <a:extLst>
                <a:ext uri="{FF2B5EF4-FFF2-40B4-BE49-F238E27FC236}">
                  <a16:creationId xmlns:a16="http://schemas.microsoft.com/office/drawing/2014/main" id="{08ED9105-9CE3-4456-BCAC-244C44BD7467}"/>
                </a:ext>
              </a:extLst>
            </p:cNvPr>
            <p:cNvSpPr txBox="1"/>
            <p:nvPr/>
          </p:nvSpPr>
          <p:spPr>
            <a:xfrm>
              <a:off x="7705506" y="3263380"/>
              <a:ext cx="3094779" cy="2017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Manual selection of four corner points</a:t>
              </a:r>
            </a:p>
          </p:txBody>
        </p:sp>
      </p:grpSp>
      <p:grpSp>
        <p:nvGrpSpPr>
          <p:cNvPr id="17" name="Group 16">
            <a:extLst>
              <a:ext uri="{FF2B5EF4-FFF2-40B4-BE49-F238E27FC236}">
                <a16:creationId xmlns:a16="http://schemas.microsoft.com/office/drawing/2014/main" id="{6B15E568-8393-4B10-8A7F-4F75AEDC9C12}"/>
              </a:ext>
            </a:extLst>
          </p:cNvPr>
          <p:cNvGrpSpPr/>
          <p:nvPr/>
        </p:nvGrpSpPr>
        <p:grpSpPr>
          <a:xfrm>
            <a:off x="7908699" y="3937007"/>
            <a:ext cx="3094779" cy="1969118"/>
            <a:chOff x="7790565" y="3984640"/>
            <a:chExt cx="3094779" cy="1969118"/>
          </a:xfrm>
        </p:grpSpPr>
        <p:pic>
          <p:nvPicPr>
            <p:cNvPr id="15" name="Picture 14" descr="A picture containing indoor, table, sitting, small&#10;&#10;Description automatically generated">
              <a:extLst>
                <a:ext uri="{FF2B5EF4-FFF2-40B4-BE49-F238E27FC236}">
                  <a16:creationId xmlns:a16="http://schemas.microsoft.com/office/drawing/2014/main" id="{87FD53EE-1AA3-4E23-AF46-501529D0188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3750" y="3984640"/>
              <a:ext cx="842667" cy="1685334"/>
            </a:xfrm>
            <a:prstGeom prst="rect">
              <a:avLst/>
            </a:prstGeom>
          </p:spPr>
        </p:pic>
        <p:sp>
          <p:nvSpPr>
            <p:cNvPr id="16" name="Text Box 34">
              <a:extLst>
                <a:ext uri="{FF2B5EF4-FFF2-40B4-BE49-F238E27FC236}">
                  <a16:creationId xmlns:a16="http://schemas.microsoft.com/office/drawing/2014/main" id="{EBD14DC1-1533-4CF2-8E4D-E32BD5A037EB}"/>
                </a:ext>
              </a:extLst>
            </p:cNvPr>
            <p:cNvSpPr txBox="1"/>
            <p:nvPr/>
          </p:nvSpPr>
          <p:spPr>
            <a:xfrm>
              <a:off x="7790565" y="5751993"/>
              <a:ext cx="3094779" cy="201765"/>
            </a:xfrm>
            <a:prstGeom prst="rect">
              <a:avLst/>
            </a:prstGeom>
            <a:solidFill>
              <a:prstClr val="white"/>
            </a:solidFill>
            <a:ln>
              <a:noFill/>
            </a:ln>
          </p:spPr>
          <p:txBody>
            <a:bodyPr rot="0" spcFirstLastPara="0" vert="horz" wrap="square" lIns="0" tIns="0" rIns="0" bIns="0" numCol="1" spcCol="0" rtlCol="0" fromWordArt="0" anchor="t" anchorCtr="0" forceAA="0" compatLnSpc="1">
              <a:prstTxWarp prst="textNoShape">
                <a:avLst/>
              </a:prstTxWarp>
              <a:noAutofit/>
            </a:bodyPr>
            <a:lstStyle/>
            <a:p>
              <a:pPr marL="0" marR="0" algn="ctr">
                <a:spcBef>
                  <a:spcPts val="0"/>
                </a:spcBef>
                <a:spcAft>
                  <a:spcPts val="1000"/>
                </a:spcAft>
              </a:pPr>
              <a:r>
                <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rPr>
                <a:t>CNN Ready image crop</a:t>
              </a:r>
              <a:br>
                <a:rPr lang="en-US" sz="900" i="1" dirty="0">
                  <a:solidFill>
                    <a:srgbClr val="44546A"/>
                  </a:solidFill>
                  <a:latin typeface="Calibri" panose="020F0502020204030204" pitchFamily="34" charset="0"/>
                  <a:ea typeface="Calibri" panose="020F0502020204030204" pitchFamily="34" charset="0"/>
                  <a:cs typeface="Times New Roman" panose="02020603050405020304" pitchFamily="18" charset="0"/>
                </a:rPr>
              </a:br>
              <a:r>
                <a:rPr lang="en-US" sz="900" i="1" dirty="0">
                  <a:solidFill>
                    <a:srgbClr val="44546A"/>
                  </a:solidFill>
                  <a:latin typeface="Calibri" panose="020F0502020204030204" pitchFamily="34" charset="0"/>
                  <a:ea typeface="Calibri" panose="020F0502020204030204" pitchFamily="34" charset="0"/>
                  <a:cs typeface="Times New Roman" panose="02020603050405020304" pitchFamily="18" charset="0"/>
                </a:rPr>
                <a:t>Note how the image base lines up with the square </a:t>
              </a:r>
              <a:endParaRPr lang="en-US" sz="900" i="1" dirty="0">
                <a:solidFill>
                  <a:srgbClr val="44546A"/>
                </a:solidFill>
                <a:effectLst/>
                <a:latin typeface="Calibri" panose="020F0502020204030204" pitchFamily="34" charset="0"/>
                <a:ea typeface="Calibri" panose="020F0502020204030204" pitchFamily="34" charset="0"/>
                <a:cs typeface="Times New Roman" panose="02020603050405020304" pitchFamily="18" charset="0"/>
              </a:endParaRPr>
            </a:p>
          </p:txBody>
        </p:sp>
      </p:grpSp>
    </p:spTree>
    <p:extLst>
      <p:ext uri="{BB962C8B-B14F-4D97-AF65-F5344CB8AC3E}">
        <p14:creationId xmlns:p14="http://schemas.microsoft.com/office/powerpoint/2010/main" val="1574619114"/>
      </p:ext>
    </p:extLst>
  </p:cSld>
  <p:clrMapOvr>
    <a:masterClrMapping/>
  </p:clrMapOvr>
</p:sld>
</file>

<file path=ppt/theme/theme1.xml><?xml version="1.0" encoding="utf-8"?>
<a:theme xmlns:a="http://schemas.openxmlformats.org/drawingml/2006/main" name="Office Theme">
  <a:themeElements>
    <a:clrScheme name="Custom 73">
      <a:dk1>
        <a:srgbClr val="000000"/>
      </a:dk1>
      <a:lt1>
        <a:sysClr val="window" lastClr="FFFFFF"/>
      </a:lt1>
      <a:dk2>
        <a:srgbClr val="585858"/>
      </a:dk2>
      <a:lt2>
        <a:srgbClr val="E3E3E3"/>
      </a:lt2>
      <a:accent1>
        <a:srgbClr val="E20613"/>
      </a:accent1>
      <a:accent2>
        <a:srgbClr val="A9C038"/>
      </a:accent2>
      <a:accent3>
        <a:srgbClr val="11AEC7"/>
      </a:accent3>
      <a:accent4>
        <a:srgbClr val="F59F26"/>
      </a:accent4>
      <a:accent5>
        <a:srgbClr val="0062A9"/>
      </a:accent5>
      <a:accent6>
        <a:srgbClr val="EB6047"/>
      </a:accent6>
      <a:hlink>
        <a:srgbClr val="8ED9F6"/>
      </a:hlink>
      <a:folHlink>
        <a:srgbClr val="C00000"/>
      </a:folHlink>
    </a:clrScheme>
    <a:fontScheme name="Modern 01">
      <a:majorFont>
        <a:latin typeface="Century Gothic"/>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78455520_Project analysis, from 24Slides_SL_V1.potx" id="{55E7247F-78B2-40DB-9AFE-D4DD42FA8F09}" vid="{22E2FD65-A32D-4798-AF43-CE42F250BDD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61A00BBF-EEBB-4E18-B8CB-F926EAAC48F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FD05317-60D6-4B3A-8545-888496D1A8EC}">
  <ds:schemaRefs>
    <ds:schemaRef ds:uri="http://schemas.microsoft.com/sharepoint/v3/contenttype/forms"/>
  </ds:schemaRefs>
</ds:datastoreItem>
</file>

<file path=customXml/itemProps3.xml><?xml version="1.0" encoding="utf-8"?>
<ds:datastoreItem xmlns:ds="http://schemas.openxmlformats.org/officeDocument/2006/customXml" ds:itemID="{EF609EDA-869E-4BE5-AE5D-B898C584B6FF}">
  <ds:schemaRefs>
    <ds:schemaRef ds:uri="http://purl.org/dc/elements/1.1/"/>
    <ds:schemaRef ds:uri="http://schemas.microsoft.com/office/2006/metadata/properties"/>
    <ds:schemaRef ds:uri="http://schemas.microsoft.com/office/2006/documentManagement/types"/>
    <ds:schemaRef ds:uri="http://purl.org/dc/terms/"/>
    <ds:schemaRef ds:uri="http://schemas.openxmlformats.org/package/2006/metadata/core-properties"/>
    <ds:schemaRef ds:uri="16c05727-aa75-4e4a-9b5f-8a80a1165891"/>
    <ds:schemaRef ds:uri="http://purl.org/dc/dcmitype/"/>
    <ds:schemaRef ds:uri="http://schemas.microsoft.com/office/infopath/2007/PartnerControls"/>
    <ds:schemaRef ds:uri="71af3243-3dd4-4a8d-8c0d-dd76da1f02a5"/>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Project analysis, from 24Slides(2)</Template>
  <TotalTime>0</TotalTime>
  <Words>2351</Words>
  <Application>Microsoft Office PowerPoint</Application>
  <PresentationFormat>Widescreen</PresentationFormat>
  <Paragraphs>216</Paragraphs>
  <Slides>22</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Century Gothic</vt:lpstr>
      <vt:lpstr>Segoe UI Light</vt:lpstr>
      <vt:lpstr>Office Theme</vt:lpstr>
      <vt:lpstr>Chessboard recognition Loris Giulivi</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Project analysis slide 2</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2020-06-21T11:55:34Z</dcterms:created>
  <dcterms:modified xsi:type="dcterms:W3CDTF">2020-06-22T12:46:24Z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